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7" r:id="rId2"/>
    <p:sldId id="388" r:id="rId3"/>
    <p:sldId id="445" r:id="rId4"/>
    <p:sldId id="380" r:id="rId5"/>
    <p:sldId id="374" r:id="rId6"/>
    <p:sldId id="466" r:id="rId7"/>
    <p:sldId id="378" r:id="rId8"/>
    <p:sldId id="373" r:id="rId9"/>
    <p:sldId id="396" r:id="rId10"/>
    <p:sldId id="381" r:id="rId11"/>
    <p:sldId id="444" r:id="rId12"/>
    <p:sldId id="440" r:id="rId13"/>
    <p:sldId id="446" r:id="rId14"/>
    <p:sldId id="365" r:id="rId15"/>
    <p:sldId id="366" r:id="rId16"/>
    <p:sldId id="447" r:id="rId17"/>
    <p:sldId id="367" r:id="rId18"/>
    <p:sldId id="448" r:id="rId19"/>
    <p:sldId id="449" r:id="rId20"/>
    <p:sldId id="468" r:id="rId21"/>
    <p:sldId id="450" r:id="rId22"/>
    <p:sldId id="451" r:id="rId23"/>
    <p:sldId id="369" r:id="rId24"/>
    <p:sldId id="452" r:id="rId25"/>
    <p:sldId id="453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372" r:id="rId35"/>
    <p:sldId id="415" r:id="rId36"/>
    <p:sldId id="416" r:id="rId37"/>
    <p:sldId id="417" r:id="rId38"/>
    <p:sldId id="428" r:id="rId39"/>
    <p:sldId id="469" r:id="rId40"/>
    <p:sldId id="433" r:id="rId41"/>
    <p:sldId id="435" r:id="rId42"/>
    <p:sldId id="436" r:id="rId43"/>
    <p:sldId id="470" r:id="rId44"/>
    <p:sldId id="471" r:id="rId45"/>
    <p:sldId id="437" r:id="rId46"/>
    <p:sldId id="441" r:id="rId47"/>
    <p:sldId id="442" r:id="rId48"/>
    <p:sldId id="463" r:id="rId49"/>
    <p:sldId id="464" r:id="rId50"/>
    <p:sldId id="465" r:id="rId51"/>
    <p:sldId id="359" r:id="rId52"/>
    <p:sldId id="443" r:id="rId53"/>
    <p:sldId id="322" r:id="rId54"/>
    <p:sldId id="325" r:id="rId55"/>
    <p:sldId id="358" r:id="rId56"/>
    <p:sldId id="360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61" r:id="rId71"/>
    <p:sldId id="341" r:id="rId72"/>
    <p:sldId id="342" r:id="rId73"/>
    <p:sldId id="343" r:id="rId74"/>
    <p:sldId id="344" r:id="rId75"/>
    <p:sldId id="345" r:id="rId76"/>
    <p:sldId id="350" r:id="rId77"/>
    <p:sldId id="390" r:id="rId78"/>
    <p:sldId id="391" r:id="rId79"/>
    <p:sldId id="392" r:id="rId80"/>
    <p:sldId id="393" r:id="rId81"/>
    <p:sldId id="472" r:id="rId82"/>
    <p:sldId id="346" r:id="rId83"/>
    <p:sldId id="313" r:id="rId84"/>
    <p:sldId id="315" r:id="rId85"/>
    <p:sldId id="316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79870"/>
  </p:normalViewPr>
  <p:slideViewPr>
    <p:cSldViewPr snapToGrid="0" snapToObjects="1">
      <p:cViewPr>
        <p:scale>
          <a:sx n="97" d="100"/>
          <a:sy n="97" d="100"/>
        </p:scale>
        <p:origin x="2368" y="-56"/>
      </p:cViewPr>
      <p:guideLst/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6AAA-F415-E645-ACCD-F19BA0568DA1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23F6E-C6CB-C24C-B6B2-0D5C3CD26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4/03/battery-technology-is-not-keeping-pace-with-computing-power-demands.html" TargetMode="External"/><Relationship Id="rId4" Type="http://schemas.openxmlformats.org/officeDocument/2006/relationships/hyperlink" Target="https://www.statista.com/chart/3780/tv-screen-size/" TargetMode="External"/><Relationship Id="rId5" Type="http://schemas.openxmlformats.org/officeDocument/2006/relationships/hyperlink" Target="http://drpeering.net/white-papers/Internet-Transit-Pricing-Historical-And-Projected.php" TargetMode="External"/><Relationship Id="rId6" Type="http://schemas.openxmlformats.org/officeDocument/2006/relationships/hyperlink" Target="http://blog.dshr.org/2016/05/talk-at-seagat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details about H.264: how it handles the region of interest ?????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may add a backup slide for sliding window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Xxx</a:t>
            </a:r>
            <a:r>
              <a:rPr lang="en-US" baseline="0" dirty="0" smtClean="0"/>
              <a:t> read the nature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read the microscopy paper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add formulas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XXX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Planned</a:t>
            </a:r>
            <a:r>
              <a:rPr lang="en-US" baseline="0" dirty="0" smtClean="0"/>
              <a:t> edit: add quality metric design result if I can have it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add navy data result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               find out if there is a link between “efficient regression” in video decomposition and http://</a:t>
            </a:r>
            <a:r>
              <a:rPr lang="en-US" baseline="0" dirty="0" err="1" smtClean="0"/>
              <a:t>ieeexplore.ieee.org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xpl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articleDetails.jsp?arnumber</a:t>
            </a:r>
            <a:r>
              <a:rPr lang="en-US" baseline="0" dirty="0" smtClean="0"/>
              <a:t>=6803938, if no, remove that slide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http://radar.oreilly.com/2014/03/battery-technology-is-not-keeping-pace-with-computing-power-demands.html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wikiblinks.com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/1-feature-the-iphone-desperately-needs-battery-life/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https://www.statista.com/chart/3780/tv-screen-size/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http://drpeering.net/white-papers/Internet-Transit-Pricing-Historical-And-Projected.php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http://blog.dshr.org/2016/05/talk-at-seagate.html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blog.dshr.org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/2014/03/the-half-empty-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archive.html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=6269460&amp;url=http%3A%2F%2Fieeexplore.ieee.org%2Fxpls%2Fabs_all.jsp%3Farnumber%3D6269460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dl.acm.org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citation.cfm?id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=290814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ieeexplore.ieee.org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login.jsp?tp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=&amp;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=4387595&amp;url=http%3A%2F%2Fieeexplore.ieee.org%2Fxpls%2Fabs_all.jsp%3Farnumber%3D4387595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Microscopy</a:t>
            </a:r>
            <a:r>
              <a:rPr lang="en-US" baseline="0" dirty="0" smtClean="0"/>
              <a:t> systems with multiple channels that can generate multiple high resolution videos in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may also explain</a:t>
            </a:r>
            <a:r>
              <a:rPr lang="en-US" baseline="0" dirty="0" smtClean="0"/>
              <a:t>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replace the arrow</a:t>
            </a:r>
            <a:r>
              <a:rPr lang="en-US" baseline="0" dirty="0" smtClean="0"/>
              <a:t> with Legend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system, we have this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Spherical</a:t>
            </a:r>
            <a:r>
              <a:rPr lang="en-US" baseline="0" dirty="0" smtClean="0"/>
              <a:t> lens / multiple </a:t>
            </a:r>
            <a:r>
              <a:rPr lang="en-US" baseline="0" dirty="0" err="1" smtClean="0"/>
              <a:t>microcamera</a:t>
            </a:r>
            <a:endParaRPr lang="en-US" baseline="0" dirty="0" smtClean="0"/>
          </a:p>
          <a:p>
            <a:r>
              <a:rPr lang="en-US" dirty="0" smtClean="0"/>
              <a:t>https://s3.amazonaws.com/</a:t>
            </a:r>
            <a:r>
              <a:rPr lang="en-US" dirty="0" err="1" smtClean="0"/>
              <a:t>aqueti.data</a:t>
            </a:r>
            <a:r>
              <a:rPr lang="en-US" dirty="0" smtClean="0"/>
              <a:t>/composites/03092014121300/03092014121300.tiles/</a:t>
            </a:r>
            <a:r>
              <a:rPr lang="en-US" dirty="0" err="1" smtClean="0"/>
              <a:t>index.html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designed</a:t>
            </a:r>
            <a:r>
              <a:rPr lang="en-US" baseline="0" dirty="0" smtClean="0"/>
              <a:t> a method gives the compressed data about 7% as the original </a:t>
            </a:r>
          </a:p>
          <a:p>
            <a:r>
              <a:rPr lang="en-US" baseline="0" dirty="0" smtClean="0"/>
              <a:t>among all the cases we have, for one video our method got the best compression result 0.77% of the original data size while standard method has result of 19% on the same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previous image / data compression technique out there,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new video by</a:t>
            </a:r>
            <a:r>
              <a:rPr lang="en-US" baseline="0" dirty="0" smtClean="0"/>
              <a:t> replacing every background pixel by its average value over time, </a:t>
            </a:r>
          </a:p>
          <a:p>
            <a:r>
              <a:rPr lang="en-US" baseline="0" dirty="0" smtClean="0"/>
              <a:t>Compress the new video using standard lossless techniques</a:t>
            </a:r>
          </a:p>
          <a:p>
            <a:r>
              <a:rPr lang="en-US" baseline="0" dirty="0" smtClean="0"/>
              <a:t>Since many of the pixels are constant over time in the  new video, it will be easier to compress</a:t>
            </a:r>
          </a:p>
          <a:p>
            <a:r>
              <a:rPr lang="en-US" baseline="0" dirty="0" smtClean="0"/>
              <a:t>The question left is How to tell a pixel F/B?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make use these two properties </a:t>
            </a:r>
            <a:r>
              <a:rPr lang="en-US" baseline="0" dirty="0" err="1" smtClean="0"/>
              <a:t>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microsfopy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 pixel intensity values over time , we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take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mangnitude</a:t>
            </a:r>
            <a:r>
              <a:rPr lang="en-US" baseline="0" dirty="0" smtClean="0"/>
              <a:t> of the eight </a:t>
            </a:r>
            <a:r>
              <a:rPr lang="en-US" baseline="0" dirty="0" err="1" smtClean="0"/>
              <a:t>correltaion</a:t>
            </a:r>
            <a:r>
              <a:rPr lang="en-US" baseline="0" dirty="0" smtClean="0"/>
              <a:t> values, </a:t>
            </a:r>
          </a:p>
          <a:p>
            <a:r>
              <a:rPr lang="en-US" baseline="0" dirty="0" smtClean="0"/>
              <a:t>And use the largest one as the score assigned to the center pixel</a:t>
            </a:r>
          </a:p>
          <a:p>
            <a:r>
              <a:rPr lang="en-US" baseline="0" dirty="0" smtClean="0"/>
              <a:t>Higher score will suggest that it is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do some thresholding on the scores to generate a binary map with the white region indicating the foregrounds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may replace with other diagram.. Think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better</a:t>
            </a:r>
            <a:r>
              <a:rPr lang="en-US" baseline="0" dirty="0" smtClean="0"/>
              <a:t> compress microscopy video, </a:t>
            </a:r>
            <a:r>
              <a:rPr lang="en-US" dirty="0" smtClean="0"/>
              <a:t>My Approach is</a:t>
            </a:r>
            <a:r>
              <a:rPr lang="en-US" baseline="0" dirty="0" smtClean="0"/>
              <a:t> to s</a:t>
            </a:r>
            <a:r>
              <a:rPr lang="en-US" sz="1200" dirty="0" smtClean="0">
                <a:latin typeface="Serif"/>
                <a:cs typeface="Serif"/>
              </a:rPr>
              <a:t>tore only the information in a video that analysis can use  </a:t>
            </a:r>
          </a:p>
          <a:p>
            <a:r>
              <a:rPr lang="en-US" dirty="0" smtClean="0"/>
              <a:t>XXX ad</a:t>
            </a:r>
            <a:r>
              <a:rPr lang="en-US" baseline="0" dirty="0" smtClean="0"/>
              <a:t>d a frame with high correlation / low correlation pointers</a:t>
            </a:r>
            <a:endParaRPr lang="en-US" dirty="0" smtClean="0"/>
          </a:p>
          <a:p>
            <a:r>
              <a:rPr lang="en-US" dirty="0" smtClean="0"/>
              <a:t>With several steps,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segmentation, make use of hardware, point spread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means that,</a:t>
            </a:r>
            <a:r>
              <a:rPr lang="en-US" baseline="0" dirty="0" smtClean="0"/>
              <a:t> in the binary map, the small while islands of one or two pixels should not be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and they should be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85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doing</a:t>
            </a:r>
            <a:r>
              <a:rPr lang="en-US" baseline="0" dirty="0" smtClean="0"/>
              <a:t> analysis on the object movement,</a:t>
            </a:r>
            <a:endParaRPr lang="en-US" dirty="0" smtClean="0"/>
          </a:p>
          <a:p>
            <a:r>
              <a:rPr lang="en-US" dirty="0" smtClean="0"/>
              <a:t>The software</a:t>
            </a:r>
            <a:r>
              <a:rPr lang="en-US" baseline="0" dirty="0" smtClean="0"/>
              <a:t> tracks the object by placing a tracker centered at the object</a:t>
            </a:r>
          </a:p>
          <a:p>
            <a:r>
              <a:rPr lang="en-US" baseline="0" dirty="0" smtClean="0"/>
              <a:t>The tracking analysis does not only take the </a:t>
            </a:r>
            <a:r>
              <a:rPr lang="en-US" baseline="0" dirty="0" err="1" smtClean="0"/>
              <a:t>froeground</a:t>
            </a:r>
            <a:r>
              <a:rPr lang="en-US" baseline="0" dirty="0" smtClean="0"/>
              <a:t> pixels into account, also some background pixels inside the tracker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9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Gjiven</a:t>
            </a:r>
            <a:r>
              <a:rPr lang="en-US" baseline="0" dirty="0" smtClean="0"/>
              <a:t> a binary map, we want to remove the small white regions, we use a erosion operation with operator size 3x3 pixels, which removes the white islands smaller than t3x3 pixels</a:t>
            </a:r>
          </a:p>
          <a:p>
            <a:r>
              <a:rPr lang="en-US" dirty="0" smtClean="0"/>
              <a:t>After</a:t>
            </a:r>
            <a:r>
              <a:rPr lang="en-US" baseline="0" dirty="0" smtClean="0"/>
              <a:t> the erosion, we dilate the result using a dilation operator with the size fit the tracker size, which will expand the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 regions, then all the </a:t>
            </a:r>
            <a:r>
              <a:rPr lang="en-US" baseline="0" dirty="0" err="1" smtClean="0"/>
              <a:t>pixlels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athat</a:t>
            </a:r>
            <a:r>
              <a:rPr lang="en-US" baseline="0" dirty="0" smtClean="0"/>
              <a:t> the video spot tracker uses in analysis will be losslessly compressed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the</a:t>
            </a:r>
            <a:r>
              <a:rPr lang="en-US" baseline="0" dirty="0" smtClean="0"/>
              <a:t> refined binary map, we generate a new video which has background pixels replaced by their averages over time</a:t>
            </a:r>
          </a:p>
          <a:p>
            <a:r>
              <a:rPr lang="en-US" baseline="0" dirty="0" smtClean="0"/>
              <a:t>This video will be better </a:t>
            </a:r>
            <a:r>
              <a:rPr lang="en-US" baseline="0" dirty="0" err="1" smtClean="0"/>
              <a:t>compressd</a:t>
            </a:r>
            <a:r>
              <a:rPr lang="en-US" baseline="0" dirty="0" smtClean="0"/>
              <a:t> than the original video, we can also run the analysis to the check if it has the same result as the original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8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our method against standard lossless compression method in terms of compression ratio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Compare</a:t>
            </a:r>
            <a:r>
              <a:rPr lang="en-US" baseline="0" dirty="0" smtClean="0"/>
              <a:t> our method against other lossy compression method in terms of compressed video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8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axis: different threshold used , Vertical axis, Horizontal lines, Dotted line</a:t>
            </a:r>
          </a:p>
          <a:p>
            <a:r>
              <a:rPr lang="en-US" baseline="0" dirty="0" smtClean="0"/>
              <a:t>solid… means with this threshold, the compression has no impact on analysis</a:t>
            </a:r>
            <a:endParaRPr lang="en-US" dirty="0" smtClean="0"/>
          </a:p>
          <a:p>
            <a:r>
              <a:rPr lang="en-US" dirty="0" smtClean="0"/>
              <a:t>Lines in the same</a:t>
            </a:r>
            <a:r>
              <a:rPr lang="en-US" baseline="0" dirty="0" smtClean="0"/>
              <a:t> color means they are using the same video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all four cases, our method always outperforms standard method, </a:t>
            </a:r>
          </a:p>
          <a:p>
            <a:r>
              <a:rPr lang="en-US" baseline="0" dirty="0" smtClean="0"/>
              <a:t>Arrow: more than 100x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5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show one </a:t>
            </a:r>
            <a:r>
              <a:rPr lang="en-US" baseline="0" dirty="0" err="1" smtClean="0"/>
              <a:t>prelimnary</a:t>
            </a:r>
            <a:r>
              <a:rPr lang="en-US" baseline="0" dirty="0" smtClean="0"/>
              <a:t> result</a:t>
            </a:r>
            <a:r>
              <a:rPr lang="is-IS" baseline="0" dirty="0" smtClean="0"/>
              <a:t>…. </a:t>
            </a:r>
            <a:r>
              <a:rPr lang="en-US" baseline="0" dirty="0" smtClean="0"/>
              <a:t>X</a:t>
            </a:r>
            <a:r>
              <a:rPr lang="is-IS" baseline="0" dirty="0" smtClean="0"/>
              <a:t>xx explain the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</a:t>
            </a:r>
          </a:p>
          <a:p>
            <a:r>
              <a:rPr lang="en-US" dirty="0" smtClean="0"/>
              <a:t>We have to label</a:t>
            </a:r>
            <a:r>
              <a:rPr lang="en-US" baseline="0" dirty="0" smtClean="0"/>
              <a:t> a pixel as foreground if is on the trajectory of the bead movement, in </a:t>
            </a:r>
            <a:r>
              <a:rPr lang="en-US" baseline="0" dirty="0" err="1" smtClean="0"/>
              <a:t>ttotal</a:t>
            </a:r>
            <a:r>
              <a:rPr lang="en-US" baseline="0" dirty="0" smtClean="0"/>
              <a:t> most of the pixels are marked as foreground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correlation analysis based</a:t>
            </a:r>
            <a:r>
              <a:rPr lang="en-US" baseline="0" dirty="0" smtClean="0"/>
              <a:t> on the frames in the video </a:t>
            </a:r>
          </a:p>
          <a:p>
            <a:r>
              <a:rPr lang="en-US" baseline="0" dirty="0" smtClean="0"/>
              <a:t>and store the frames based on the binary map generated in this analysis in the window</a:t>
            </a:r>
          </a:p>
          <a:p>
            <a:r>
              <a:rPr lang="en-US" baseline="0" dirty="0" smtClean="0"/>
              <a:t>In the period when the foreground objects stay static, we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many pixels marked as </a:t>
            </a:r>
            <a:r>
              <a:rPr lang="en-US" baseline="0" dirty="0" err="1" smtClean="0"/>
              <a:t>foregound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Gives us a chance to better compress the video</a:t>
            </a:r>
          </a:p>
          <a:p>
            <a:r>
              <a:rPr lang="en-US" baseline="0" dirty="0" smtClean="0"/>
              <a:t>Question is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table</a:t>
            </a:r>
            <a:endParaRPr lang="en-US" dirty="0" smtClean="0"/>
          </a:p>
          <a:p>
            <a:r>
              <a:rPr lang="en-US" dirty="0" smtClean="0"/>
              <a:t>You can expect</a:t>
            </a:r>
            <a:r>
              <a:rPr lang="en-US" baseline="0" dirty="0" smtClean="0"/>
              <a:t> the smaller window size is better than the larger one, </a:t>
            </a:r>
          </a:p>
          <a:p>
            <a:r>
              <a:rPr lang="en-US" baseline="0" dirty="0" smtClean="0"/>
              <a:t>But the too small window size will make the background pixel average value keeps changing, this will make the result video to be harder to compress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what is the</a:t>
            </a:r>
            <a:r>
              <a:rPr lang="en-US" baseline="0" dirty="0" smtClean="0"/>
              <a:t> parameter I changed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2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elaborate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33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consider Data flow in multimedia system has three stages</a:t>
            </a:r>
          </a:p>
          <a:p>
            <a:r>
              <a:rPr lang="en-US" baseline="0" dirty="0" smtClean="0"/>
              <a:t>I will show three examples of multimedia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9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typical use case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System briefly knows where you are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-This</a:t>
            </a:r>
            <a:r>
              <a:rPr lang="en-US" baseline="0" dirty="0" smtClean="0"/>
              <a:t> technology enables applications in several domains including </a:t>
            </a:r>
            <a:r>
              <a:rPr lang="is-I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serie</a:t>
            </a:r>
            <a:r>
              <a:rPr lang="en-US" dirty="0" smtClean="0"/>
              <a:t> of Use</a:t>
            </a:r>
            <a:r>
              <a:rPr lang="en-US" baseline="0" dirty="0" smtClean="0"/>
              <a:t> cases: </a:t>
            </a:r>
          </a:p>
          <a:p>
            <a:r>
              <a:rPr lang="en-US" dirty="0" smtClean="0"/>
              <a:t>Customer can get</a:t>
            </a:r>
            <a:r>
              <a:rPr lang="en-US" baseline="0" dirty="0" smtClean="0"/>
              <a:t> advertisements in the entrance, do automatic </a:t>
            </a:r>
            <a:r>
              <a:rPr lang="en-US" baseline="0" dirty="0" err="1" smtClean="0"/>
              <a:t>checkin</a:t>
            </a:r>
            <a:r>
              <a:rPr lang="en-US" baseline="0" dirty="0" smtClean="0"/>
              <a:t> and rewarded with coupons, </a:t>
            </a:r>
          </a:p>
          <a:p>
            <a:r>
              <a:rPr lang="en-US" baseline="0" dirty="0" smtClean="0"/>
              <a:t>With indoor location feature, the beacon delivers to </a:t>
            </a:r>
            <a:r>
              <a:rPr lang="en-US" baseline="0" dirty="0" err="1" smtClean="0"/>
              <a:t>cumster</a:t>
            </a:r>
            <a:r>
              <a:rPr lang="en-US" baseline="0" dirty="0" smtClean="0"/>
              <a:t> the information of the products that are close to the </a:t>
            </a:r>
            <a:r>
              <a:rPr lang="en-US" baseline="0" dirty="0" err="1" smtClean="0"/>
              <a:t>customter</a:t>
            </a:r>
            <a:r>
              <a:rPr lang="en-US" baseline="0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can even do smooth checkout </a:t>
            </a:r>
            <a:r>
              <a:rPr lang="en-US" baseline="0" dirty="0" err="1" smtClean="0"/>
              <a:t>withit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dirty="0" smtClean="0"/>
              <a:t>Customer behavior analysis: </a:t>
            </a:r>
            <a:r>
              <a:rPr lang="en-US" sz="1200" b="1" dirty="0" err="1" smtClean="0"/>
              <a:t>Pierdicca</a:t>
            </a:r>
            <a:r>
              <a:rPr lang="en-US" sz="1200" b="1" dirty="0" smtClean="0"/>
              <a:t> et al. (2015) </a:t>
            </a:r>
          </a:p>
          <a:p>
            <a:r>
              <a:rPr lang="en-US" sz="1200" b="1" dirty="0" smtClean="0"/>
              <a:t>Indoor localization: Martin et al. (2014)</a:t>
            </a:r>
          </a:p>
          <a:p>
            <a:r>
              <a:rPr lang="en-US" sz="1200" b="1" dirty="0" smtClean="0"/>
              <a:t>Room occupancy detection: Conte et al. (2014)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1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update plot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files.readme.io</a:t>
            </a:r>
            <a:r>
              <a:rPr lang="en-US" dirty="0" smtClean="0"/>
              <a:t>/m5rzEic2TcyB3k1HLrQw_beacon_energy_consumption.png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6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write down the formulas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8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find deeper hack’s memory</a:t>
            </a:r>
            <a:r>
              <a:rPr lang="en-US" baseline="0" dirty="0" smtClean="0"/>
              <a:t> limit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major</a:t>
            </a:r>
            <a:r>
              <a:rPr lang="en-US" baseline="0" dirty="0" smtClean="0"/>
              <a:t> challenge we face is the </a:t>
            </a:r>
            <a:r>
              <a:rPr lang="en-US" baseline="0" dirty="0" err="1" smtClean="0"/>
              <a:t>extremly</a:t>
            </a:r>
            <a:r>
              <a:rPr lang="en-US" baseline="0" dirty="0" smtClean="0"/>
              <a:t> limited storage space of BLE beacons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-Diagram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packet </a:t>
            </a:r>
            <a:r>
              <a:rPr lang="en-US" baseline="0" dirty="0" err="1" smtClean="0"/>
              <a:t>foramat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With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format and SDK, what the user can use as storage space is 4 bytes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-details: naively</a:t>
            </a:r>
            <a:r>
              <a:rPr lang="en-US" baseline="0" dirty="0" smtClean="0"/>
              <a:t> using the </a:t>
            </a:r>
            <a:r>
              <a:rPr lang="en-US" baseline="0" dirty="0" err="1" smtClean="0"/>
              <a:t>ibeacon</a:t>
            </a:r>
            <a:r>
              <a:rPr lang="en-US" baseline="0" dirty="0" smtClean="0"/>
              <a:t> protocol that broadcasting </a:t>
            </a:r>
            <a:r>
              <a:rPr lang="en-US" baseline="0" dirty="0" err="1" smtClean="0"/>
              <a:t>uuid</a:t>
            </a:r>
            <a:r>
              <a:rPr lang="en-US" baseline="0" dirty="0" smtClean="0"/>
              <a:t>, major and minor values, we cannot change the UUID so we only got 4 bytes each beacon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Eddystone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Deeper hack: maximum xxx bytes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typical image with small size (64 x 64) can easily exceeds 5 thousands bytes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baseline="0" dirty="0" smtClean="0"/>
              <a:t>: XXX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noStrike" dirty="0" smtClean="0"/>
              <a:t>Put here: simple</a:t>
            </a:r>
            <a:r>
              <a:rPr lang="en-US" b="0" strike="noStrike" baseline="0" dirty="0" smtClean="0"/>
              <a:t> shape such as a image of disk it’s size </a:t>
            </a:r>
          </a:p>
          <a:p>
            <a:r>
              <a:rPr lang="en-US" b="0" strike="noStrike" baseline="0" dirty="0" smtClean="0"/>
              <a:t> for a more complicated image such as Lena</a:t>
            </a:r>
          </a:p>
          <a:p>
            <a:r>
              <a:rPr lang="en-US" b="0" strike="noStrike" baseline="0" dirty="0" smtClean="0"/>
              <a:t>The first row is all JPEG compression</a:t>
            </a:r>
          </a:p>
          <a:p>
            <a:r>
              <a:rPr lang="en-US" b="0" strike="noStrike" baseline="0" dirty="0" smtClean="0"/>
              <a:t>JPEG is about </a:t>
            </a:r>
            <a:r>
              <a:rPr lang="en-US" b="0" strike="noStrike" baseline="0" dirty="0" err="1" smtClean="0"/>
              <a:t>tranferring</a:t>
            </a:r>
            <a:r>
              <a:rPr lang="en-US" b="0" strike="noStrike" baseline="0" dirty="0" smtClean="0"/>
              <a:t> signal into </a:t>
            </a:r>
            <a:r>
              <a:rPr lang="en-US" b="0" strike="noStrike" baseline="0" dirty="0" err="1" smtClean="0"/>
              <a:t>freq</a:t>
            </a:r>
            <a:r>
              <a:rPr lang="en-US" b="0" strike="noStrike" baseline="0" dirty="0" smtClean="0"/>
              <a:t> space and downsampling</a:t>
            </a:r>
          </a:p>
          <a:p>
            <a:r>
              <a:rPr lang="en-US" b="0" strike="noStrike" baseline="0" dirty="0" smtClean="0"/>
              <a:t>Quantization is like downsampling in frequency space</a:t>
            </a:r>
            <a:endParaRPr lang="en-US" b="0" strike="sngStrike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What else is there besides JPEG?  Backup slide ready for that. </a:t>
            </a:r>
          </a:p>
          <a:p>
            <a:r>
              <a:rPr lang="en-US" b="1" baseline="0" dirty="0" smtClean="0"/>
              <a:t>Cite state of art color image compression codec </a:t>
            </a:r>
          </a:p>
          <a:p>
            <a:r>
              <a:rPr lang="en-US" b="1" baseline="0" dirty="0" smtClean="0"/>
              <a:t>Tree-based image compression paper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41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Another thing we can do is to constrain the image type</a:t>
            </a:r>
          </a:p>
          <a:p>
            <a:r>
              <a:rPr lang="en-US" b="1" baseline="0" dirty="0" smtClean="0"/>
              <a:t>For each image type, there exist compression methods specifically designed for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XXX[ drop something like</a:t>
            </a:r>
            <a:r>
              <a:rPr lang="en-US" baseline="0" dirty="0" smtClean="0"/>
              <a:t> sizes </a:t>
            </a:r>
            <a:r>
              <a:rPr lang="mr-IN" baseline="0" dirty="0" smtClean="0"/>
              <a:t>…</a:t>
            </a:r>
            <a:r>
              <a:rPr lang="en-US" baseline="0" dirty="0" smtClean="0"/>
              <a:t> ]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table shows the related work. Including some other image compression </a:t>
            </a:r>
            <a:r>
              <a:rPr lang="en-US" baseline="0" dirty="0" err="1" smtClean="0"/>
              <a:t>tec</a:t>
            </a:r>
            <a:endParaRPr lang="en-US" baseline="0" dirty="0" smtClean="0"/>
          </a:p>
          <a:p>
            <a:r>
              <a:rPr lang="en-US" sz="1200" dirty="0" smtClean="0"/>
              <a:t>Jerome M Shapiro. 1993. Embedded image coding using zero trees of wavelet </a:t>
            </a:r>
            <a:r>
              <a:rPr lang="en-US" sz="1200" dirty="0" err="1" smtClean="0"/>
              <a:t>coeffcients.IEEE</a:t>
            </a:r>
            <a:r>
              <a:rPr lang="en-US" sz="1200" dirty="0" smtClean="0"/>
              <a:t> Transactions on signal processing41, 12 (1993), 3445–3462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Tianyu</a:t>
            </a:r>
            <a:r>
              <a:rPr lang="en-US" sz="1200" dirty="0" smtClean="0"/>
              <a:t> Lu, </a:t>
            </a:r>
            <a:r>
              <a:rPr lang="en-US" sz="1200" dirty="0" err="1" smtClean="0"/>
              <a:t>Zisheng</a:t>
            </a:r>
            <a:r>
              <a:rPr lang="en-US" sz="1200" dirty="0" smtClean="0"/>
              <a:t> Le, and DYY Yun. 2000. Piecewise linear image coding using surface triangulation and geometric compression. In Data Compression Conference, 2000. Proceedings. DCC 2000. IEEE, 410–419</a:t>
            </a:r>
          </a:p>
          <a:p>
            <a:endParaRPr lang="en-US" sz="1200" dirty="0" smtClean="0"/>
          </a:p>
          <a:p>
            <a:r>
              <a:rPr lang="en-US" baseline="0" dirty="0" err="1" smtClean="0"/>
              <a:t>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1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grid is similar to this patch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geenrate</a:t>
            </a:r>
            <a:r>
              <a:rPr lang="en-US" baseline="0" dirty="0" smtClean="0"/>
              <a:t> the set of patches, one approach that </a:t>
            </a:r>
            <a:r>
              <a:rPr lang="en-US" baseline="0" dirty="0" err="1" smtClean="0"/>
              <a:t>acdtually</a:t>
            </a:r>
            <a:r>
              <a:rPr lang="en-US" baseline="0" dirty="0" smtClean="0"/>
              <a:t> works very well is to use spiral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“Having one spiral does not always help,</a:t>
            </a:r>
          </a:p>
          <a:p>
            <a:r>
              <a:rPr lang="en-US" baseline="0" dirty="0" smtClean="0"/>
              <a:t>Having an array of spirals is more effective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8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6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small island</a:t>
            </a:r>
            <a:r>
              <a:rPr lang="en-US" baseline="0" dirty="0" smtClean="0"/>
              <a:t> removed, connected component enhanced</a:t>
            </a:r>
          </a:p>
          <a:p>
            <a:r>
              <a:rPr lang="en-US" dirty="0" smtClean="0"/>
              <a:t>Using a very</a:t>
            </a:r>
            <a:r>
              <a:rPr lang="en-US" baseline="0" dirty="0" smtClean="0"/>
              <a:t> trivial encoding: store all indices, the compression ratio is already very good</a:t>
            </a:r>
            <a:endParaRPr lang="en-US" dirty="0" smtClean="0"/>
          </a:p>
          <a:p>
            <a:r>
              <a:rPr lang="en-US" dirty="0" smtClean="0"/>
              <a:t>This plot comparison</a:t>
            </a:r>
            <a:r>
              <a:rPr lang="en-US" baseline="0" dirty="0" smtClean="0"/>
              <a:t> between our method and JPEG</a:t>
            </a:r>
            <a:endParaRPr lang="en-US" dirty="0" smtClean="0"/>
          </a:p>
          <a:p>
            <a:r>
              <a:rPr lang="en-US" dirty="0" smtClean="0"/>
              <a:t>In some</a:t>
            </a:r>
            <a:r>
              <a:rPr lang="en-US" baseline="0" dirty="0" smtClean="0"/>
              <a:t> areas, you can have some images what my method works better than jpeg: better quality and lower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Blue: you need around half a dozen or two dozen</a:t>
            </a:r>
          </a:p>
          <a:p>
            <a:r>
              <a:rPr lang="en-US" baseline="0" dirty="0" smtClean="0"/>
              <a:t>Red: 2 or four beacons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generate a</a:t>
            </a:r>
            <a:r>
              <a:rPr lang="en-US" baseline="0" dirty="0" smtClean="0"/>
              <a:t> large population of patches using images</a:t>
            </a:r>
            <a:r>
              <a:rPr lang="is-IS" baseline="0" dirty="0" smtClean="0"/>
              <a:t>…</a:t>
            </a:r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hen we do k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9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 smtClean="0"/>
              <a:t>alpha-numerical character, shapes, images, </a:t>
            </a:r>
          </a:p>
          <a:p>
            <a:r>
              <a:rPr lang="en-US" strike="noStrike" baseline="0" dirty="0" smtClean="0"/>
              <a:t>Lena image and xxx</a:t>
            </a:r>
          </a:p>
          <a:p>
            <a:r>
              <a:rPr lang="en-US" strike="noStrike" baseline="0" dirty="0" err="1" smtClean="0"/>
              <a:t>Basiccaly</a:t>
            </a:r>
            <a:r>
              <a:rPr lang="en-US" strike="noStrike" baseline="0" dirty="0" smtClean="0"/>
              <a:t> Evaluation goal is to tune the parameters, let us understand the impact of changes of different settings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trike="noStrike" baseline="0" dirty="0" smtClean="0"/>
              <a:t>The analysis is to analyze the approximated </a:t>
            </a:r>
            <a:r>
              <a:rPr lang="en-US" strike="noStrike" baseline="0" dirty="0" smtClean="0"/>
              <a:t>images quality </a:t>
            </a:r>
            <a:r>
              <a:rPr lang="en-US" strike="noStrike" baseline="0" dirty="0" err="1" smtClean="0"/>
              <a:t>vs</a:t>
            </a:r>
            <a:r>
              <a:rPr lang="en-US" strike="noStrike" baseline="0" dirty="0" smtClean="0"/>
              <a:t> device lifetime. Under different settings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 smtClean="0"/>
          </a:p>
          <a:p>
            <a:r>
              <a:rPr lang="en-US" strike="noStrike" baseline="0" dirty="0" smtClean="0"/>
              <a:t>such as different number of beacons and image quality, different type of images, and different parameters in k-means clustering </a:t>
            </a:r>
            <a:r>
              <a:rPr lang="is-IS" strike="noStrike" baseline="0" dirty="0" smtClean="0"/>
              <a:t>…</a:t>
            </a:r>
          </a:p>
          <a:p>
            <a:endParaRPr lang="is-IS" strike="noStrike" baseline="0" dirty="0" smtClean="0"/>
          </a:p>
          <a:p>
            <a:endParaRPr lang="is-IS" strike="noStrike" baseline="0" dirty="0" smtClean="0"/>
          </a:p>
          <a:p>
            <a:r>
              <a:rPr lang="en-US" strike="noStrike" baseline="0" dirty="0" smtClean="0"/>
              <a:t>S</a:t>
            </a:r>
            <a:r>
              <a:rPr lang="is-IS" strike="noStrike" baseline="0" dirty="0" smtClean="0"/>
              <a:t>etting: has to arrive in 1s</a:t>
            </a:r>
          </a:p>
          <a:p>
            <a:r>
              <a:rPr lang="en-US" strike="noStrike" baseline="0" dirty="0" smtClean="0"/>
              <a:t>T</a:t>
            </a:r>
            <a:r>
              <a:rPr lang="is-IS" strike="noStrike" baseline="0" dirty="0" smtClean="0"/>
              <a:t>he underline logic is that different settings will result in different encoding image size, which gives the number of packets transmitted  under 1s, this impacts transmission frequency, turther device lifetime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2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plot shows</a:t>
            </a:r>
            <a:r>
              <a:rPr lang="en-US" b="1" baseline="0" dirty="0" smtClean="0"/>
              <a:t> the system performance using different number of beacons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5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image approximation performance for 3 types of images, here we also tried to make a patch generated from k-</a:t>
            </a:r>
            <a:r>
              <a:rPr lang="en-US" baseline="0" dirty="0" err="1" smtClean="0"/>
              <a:t>menas</a:t>
            </a:r>
            <a:r>
              <a:rPr lang="en-US" baseline="0" dirty="0" smtClean="0"/>
              <a:t> on MNIST handwritten digit dataset</a:t>
            </a:r>
          </a:p>
          <a:p>
            <a:r>
              <a:rPr lang="en-US" baseline="0" dirty="0" smtClean="0"/>
              <a:t>For arbitrary image, k means on spirals is better when the available data storage capacity is more limited, but it does not do better than MNIST in high </a:t>
            </a:r>
            <a:r>
              <a:rPr lang="en-US" baseline="0" dirty="0" err="1" smtClean="0"/>
              <a:t>frquency</a:t>
            </a:r>
            <a:r>
              <a:rPr lang="en-US" baseline="0" dirty="0" smtClean="0"/>
              <a:t> setting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K = 64, patch size = 8 pixels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also did some user study</a:t>
            </a:r>
          </a:p>
          <a:p>
            <a:r>
              <a:rPr lang="en-US" dirty="0" smtClean="0"/>
              <a:t>-Goal: Test if</a:t>
            </a:r>
            <a:r>
              <a:rPr lang="en-US" baseline="0" dirty="0" smtClean="0"/>
              <a:t> the user write image can be read by another one </a:t>
            </a:r>
            <a:endParaRPr lang="en-US" dirty="0" smtClean="0"/>
          </a:p>
          <a:p>
            <a:r>
              <a:rPr lang="en-US" dirty="0" smtClean="0"/>
              <a:t>-12 participants</a:t>
            </a:r>
          </a:p>
          <a:p>
            <a:r>
              <a:rPr lang="en-US" dirty="0" smtClean="0"/>
              <a:t>-We had drawing</a:t>
            </a:r>
          </a:p>
          <a:p>
            <a:r>
              <a:rPr lang="en-US" dirty="0" smtClean="0"/>
              <a:t>-Better t</a:t>
            </a:r>
            <a:r>
              <a:rPr lang="en-US" baseline="0" dirty="0" smtClean="0"/>
              <a:t>o expand in the whole screen, not being symbols that are easy to confused with other symbols “o”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-Goal: simulated remote navigation / hiking system</a:t>
            </a:r>
          </a:p>
          <a:p>
            <a:r>
              <a:rPr lang="en-US" dirty="0" smtClean="0"/>
              <a:t>-5 participants</a:t>
            </a:r>
          </a:p>
          <a:p>
            <a:r>
              <a:rPr lang="en-US" dirty="0" smtClean="0"/>
              <a:t>  - deployed</a:t>
            </a:r>
            <a:r>
              <a:rPr lang="en-US" baseline="0" dirty="0" smtClean="0"/>
              <a:t> 6 beacons with navigation information in 6 locations in the building’2 and 3 floor</a:t>
            </a:r>
            <a:endParaRPr lang="en-US" dirty="0" smtClean="0"/>
          </a:p>
          <a:p>
            <a:r>
              <a:rPr lang="en-US" baseline="0" dirty="0" smtClean="0"/>
              <a:t>  - follow the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from xx to xx, displayed on the screen</a:t>
            </a:r>
          </a:p>
          <a:p>
            <a:r>
              <a:rPr lang="en-US" baseline="0" dirty="0" smtClean="0"/>
              <a:t>  - route like this</a:t>
            </a:r>
          </a:p>
          <a:p>
            <a:r>
              <a:rPr lang="en-US" baseline="0" dirty="0" smtClean="0"/>
              <a:t>  </a:t>
            </a:r>
            <a:endParaRPr lang="en-US" dirty="0" smtClean="0"/>
          </a:p>
          <a:p>
            <a:r>
              <a:rPr lang="en-US" dirty="0" smtClean="0"/>
              <a:t>- Free to give 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Finally we ask their</a:t>
            </a:r>
            <a:r>
              <a:rPr lang="en-US" baseline="0" dirty="0" smtClean="0"/>
              <a:t> idea of the clearness of the signs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4 of</a:t>
            </a:r>
            <a:r>
              <a:rPr lang="en-US" altLang="zh-CN" baseline="0" dirty="0" smtClean="0"/>
              <a:t> 5 participants successfully completed the route,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1 gave up because of xxx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This drags down the user’s subjective </a:t>
            </a:r>
            <a:r>
              <a:rPr lang="en-US" altLang="zh-CN" baseline="0" dirty="0" err="1" smtClean="0"/>
              <a:t>socre</a:t>
            </a:r>
            <a:r>
              <a:rPr lang="en-US" altLang="zh-CN" baseline="0" dirty="0" smtClean="0"/>
              <a:t> of image 3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we believe with more careful deploying, the technology can be useful in customized navigation without internet connection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cs.unc.edu</a:t>
            </a:r>
            <a:r>
              <a:rPr lang="en-US" dirty="0" smtClean="0"/>
              <a:t>/files/2013/12/</a:t>
            </a:r>
            <a:r>
              <a:rPr lang="en-US" dirty="0" err="1" smtClean="0"/>
              <a:t>brooksbuildingsmall.jpg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2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Region of interest: </a:t>
            </a:r>
            <a:r>
              <a:rPr lang="en-US" baseline="0" dirty="0" err="1" smtClean="0"/>
              <a:t>foregorund</a:t>
            </a:r>
            <a:r>
              <a:rPr lang="en-US" baseline="0" dirty="0" smtClean="0"/>
              <a:t> / background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Allocate more bits describe the foreground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Still needs to preserve the background to give some context info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Single image-based, </a:t>
            </a:r>
            <a:r>
              <a:rPr lang="en-US" baseline="0" dirty="0" err="1" smtClean="0"/>
              <a:t>segmentaiton</a:t>
            </a:r>
            <a:r>
              <a:rPr lang="en-US" baseline="0" dirty="0" smtClean="0"/>
              <a:t>, such as watershed based method some times are not accurate,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Depth based method requires multiple view </a:t>
            </a:r>
            <a:r>
              <a:rPr lang="en-US" baseline="0" dirty="0" err="1" smtClean="0"/>
              <a:t>caputre</a:t>
            </a:r>
            <a:r>
              <a:rPr lang="en-US" baseline="0" dirty="0" smtClean="0"/>
              <a:t>, tends to be noisy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Combine the two results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3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Foreground and background processed separately </a:t>
            </a:r>
          </a:p>
          <a:p>
            <a:r>
              <a:rPr lang="en-US" baseline="0" dirty="0" smtClean="0"/>
              <a:t>We would like to control the size/quality of the foreground, For DCT wavelet, reducing the frequency </a:t>
            </a:r>
            <a:r>
              <a:rPr lang="en-US" baseline="0" dirty="0" err="1" smtClean="0"/>
              <a:t>compoent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coeffs</a:t>
            </a:r>
            <a:r>
              <a:rPr lang="en-US" baseline="0" dirty="0" smtClean="0"/>
              <a:t>, for </a:t>
            </a:r>
            <a:r>
              <a:rPr lang="en-US" baseline="0" dirty="0" err="1" smtClean="0"/>
              <a:t>triangulariztio</a:t>
            </a:r>
            <a:r>
              <a:rPr lang="en-US" baseline="0" dirty="0" smtClean="0"/>
              <a:t>, we can reduce mesh </a:t>
            </a:r>
            <a:r>
              <a:rPr lang="en-US" baseline="0" dirty="0" err="1" smtClean="0"/>
              <a:t>desity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89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0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have another optimization here: the good pair of images may not be easy to find: the user may need to try many times. </a:t>
            </a:r>
          </a:p>
          <a:p>
            <a:r>
              <a:rPr lang="en-US" baseline="0" dirty="0" smtClean="0"/>
              <a:t>We design and implemented a IMU guided capture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6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Reduce the time of find a good pair of images,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Training phase, we record the sensor data, labeled each one by the depth map </a:t>
            </a:r>
            <a:r>
              <a:rPr lang="en-US" baseline="0" dirty="0" err="1" smtClean="0"/>
              <a:t>qualty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Train decision tree model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</a:t>
            </a:r>
            <a:r>
              <a:rPr lang="en-US" baseline="0" dirty="0" err="1" smtClean="0"/>
              <a:t>predicdt</a:t>
            </a:r>
            <a:r>
              <a:rPr lang="en-US" baseline="0" dirty="0" smtClean="0"/>
              <a:t> the good pair of </a:t>
            </a:r>
            <a:r>
              <a:rPr lang="en-US" baseline="0" dirty="0" err="1" smtClean="0"/>
              <a:t>iamges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3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Contains road signs, buildings, indoor / outdoor </a:t>
            </a:r>
            <a:r>
              <a:rPr lang="en-US" baseline="0" dirty="0" err="1" smtClean="0"/>
              <a:t>bojects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71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Green color curve: jpeg, Beat jpeg again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an </a:t>
            </a:r>
            <a:r>
              <a:rPr lang="en-US" dirty="0" err="1" smtClean="0"/>
              <a:t>equaiton</a:t>
            </a:r>
            <a:r>
              <a:rPr lang="en-US" baseline="0" dirty="0" smtClean="0"/>
              <a:t> of compressed data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5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:Plot 1 shows building images has larger part as </a:t>
            </a:r>
            <a:r>
              <a:rPr lang="en-US" baseline="0" dirty="0" err="1" smtClean="0"/>
              <a:t>foregrorund</a:t>
            </a:r>
            <a:r>
              <a:rPr lang="en-US" baseline="0" dirty="0" smtClean="0"/>
              <a:t>, this makes it cost more energy to deliver a good 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Plot 2 Similar to the binary </a:t>
            </a:r>
            <a:r>
              <a:rPr lang="en-US" baseline="0" dirty="0" err="1" smtClean="0"/>
              <a:t>iamge</a:t>
            </a:r>
            <a:r>
              <a:rPr lang="en-US" baseline="0" dirty="0" smtClean="0"/>
              <a:t> case,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531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four group of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Compress image of one object in every group,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participant guess which one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0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TODO: this picture should be updated when we have the new rendering 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another example of this </a:t>
            </a:r>
            <a:r>
              <a:rPr lang="en-US" baseline="0" dirty="0" err="1" smtClean="0"/>
              <a:t>pritorizing</a:t>
            </a:r>
            <a:r>
              <a:rPr lang="en-US" baseline="0" dirty="0" smtClean="0"/>
              <a:t> content of interest approach, I would like to show another project I worked on </a:t>
            </a:r>
          </a:p>
          <a:p>
            <a:r>
              <a:rPr lang="en-US" baseline="0" dirty="0" smtClean="0"/>
              <a:t>In this project, the data is no longer images, it is a 3D object motion information, </a:t>
            </a:r>
          </a:p>
          <a:p>
            <a:r>
              <a:rPr lang="en-US" baseline="0" dirty="0" smtClean="0"/>
              <a:t>The content of interest </a:t>
            </a:r>
            <a:r>
              <a:rPr lang="en-US" baseline="0" dirty="0" err="1" smtClean="0"/>
              <a:t>beging</a:t>
            </a:r>
            <a:r>
              <a:rPr lang="en-US" baseline="0" dirty="0" smtClean="0"/>
              <a:t> the location of key </a:t>
            </a:r>
            <a:r>
              <a:rPr lang="en-US" baseline="0" dirty="0" err="1" smtClean="0"/>
              <a:t>ponts</a:t>
            </a:r>
            <a:r>
              <a:rPr lang="en-US" baseline="0" dirty="0" smtClean="0"/>
              <a:t>, in this case, head and hands locations over time.</a:t>
            </a:r>
          </a:p>
          <a:p>
            <a:r>
              <a:rPr lang="en-US" baseline="0" dirty="0" smtClean="0"/>
              <a:t>The systems works </a:t>
            </a:r>
            <a:r>
              <a:rPr lang="en-US" baseline="0" dirty="0" err="1" smtClean="0"/>
              <a:t>lke</a:t>
            </a:r>
            <a:r>
              <a:rPr lang="en-US" baseline="0" dirty="0" smtClean="0"/>
              <a:t> this</a:t>
            </a:r>
            <a:r>
              <a:rPr lang="is-IS" baseline="0" dirty="0" smtClean="0"/>
              <a:t>….</a:t>
            </a:r>
          </a:p>
          <a:p>
            <a:r>
              <a:rPr lang="en-US" baseline="0" dirty="0" smtClean="0"/>
              <a:t>C</a:t>
            </a:r>
            <a:r>
              <a:rPr lang="is-IS" baseline="0" dirty="0" smtClean="0"/>
              <a:t>amera locate the object of intesst,, track , store,</a:t>
            </a:r>
          </a:p>
          <a:p>
            <a:r>
              <a:rPr lang="en-US" baseline="0" dirty="0" smtClean="0"/>
              <a:t>Viewer enters the room, the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rendered as virtual object in the scene,</a:t>
            </a:r>
          </a:p>
          <a:p>
            <a:r>
              <a:rPr lang="en-US" baseline="0" dirty="0" smtClean="0"/>
              <a:t>Make use of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BLE can also be used to build a augmented reality system. This is </a:t>
            </a:r>
            <a:r>
              <a:rPr lang="en-US" baseline="0" dirty="0" err="1" smtClean="0"/>
              <a:t>anotehr</a:t>
            </a:r>
            <a:r>
              <a:rPr lang="en-US" baseline="0" dirty="0" smtClean="0"/>
              <a:t> example of data reduction &amp; making use of hardware property</a:t>
            </a:r>
          </a:p>
          <a:p>
            <a:r>
              <a:rPr lang="en-US" baseline="0" dirty="0" smtClean="0"/>
              <a:t>The system’s function is to use camera placed in the room to record and extract the object’s </a:t>
            </a:r>
            <a:r>
              <a:rPr lang="en-US" baseline="0" dirty="0" err="1" smtClean="0"/>
              <a:t>motiion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And the simplified object motion “avatar” is stored in the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beacons,</a:t>
            </a:r>
          </a:p>
          <a:p>
            <a:r>
              <a:rPr lang="en-US" baseline="0" dirty="0" smtClean="0"/>
              <a:t>Later a viewer can come into the room, by locating herself and </a:t>
            </a:r>
            <a:r>
              <a:rPr lang="en-US" baseline="0" dirty="0" err="1" smtClean="0"/>
              <a:t>retrive</a:t>
            </a:r>
            <a:r>
              <a:rPr lang="en-US" baseline="0" dirty="0" smtClean="0"/>
              <a:t> the motion data from beacons, it can render the virtual avatar at the same place. The viewer localization makes use of the beacon signal strength. (making use of hardware property)</a:t>
            </a:r>
          </a:p>
          <a:p>
            <a:r>
              <a:rPr lang="en-US" baseline="0" dirty="0" smtClean="0"/>
              <a:t>WE have the </a:t>
            </a:r>
            <a:r>
              <a:rPr lang="en-US" baseline="0" dirty="0" err="1" smtClean="0"/>
              <a:t>prorotpyte</a:t>
            </a:r>
            <a:r>
              <a:rPr lang="en-US" baseline="0" dirty="0" smtClean="0"/>
              <a:t>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14FC-BB40-4246-9665-42C13106B2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55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6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1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B04FF-11E3-914A-9A55-9CDDD6D600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Mathematical</a:t>
            </a:r>
            <a:r>
              <a:rPr lang="en-US" baseline="0" dirty="0" smtClean="0"/>
              <a:t> way of stating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we construct the data instead of reducing the data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How?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23F6E-C6CB-C24C-B6B2-0D5C3CD26D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may</a:t>
            </a:r>
            <a:r>
              <a:rPr lang="en-US" baseline="0" dirty="0" smtClean="0"/>
              <a:t> need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ACAEF-C929-1F4E-AD0D-AB476BE3B2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8017-BC94-F844-889A-6366B305199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EE87-35CE-2D43-AA52-F9C227C1DB0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5359-75DE-D84D-8E50-F623D73F4AC1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209E-4BF9-7F43-A210-91278E0A207F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BC7B-9C86-6E49-B536-7D5DD48384A3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BEA3-E5CA-4642-896F-3BEA603ED844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7AE4-73B8-6447-97FA-8A681508C486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87C-4E77-694F-BD59-2903AD2DE902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C6394-052A-C84D-9A7B-BF6EA253F5EA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BC5D-AEFC-3C4D-8AFB-B04E813E83E7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527-346A-A446-BE8C-52BA73D8259A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AF185-7C80-7344-8189-983FD32B980C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7755-D871-3243-875F-265DFA9F1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6.png"/><Relationship Id="rId1" Type="http://schemas.microsoft.com/office/2007/relationships/media" Target="../media/media2.mpeg"/><Relationship Id="rId2" Type="http://schemas.openxmlformats.org/officeDocument/2006/relationships/video" Target="../media/media2.m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1" Type="http://schemas.microsoft.com/office/2007/relationships/media" Target="../media/media3.mpeg"/><Relationship Id="rId2" Type="http://schemas.openxmlformats.org/officeDocument/2006/relationships/video" Target="../media/media3.m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microsoft.com/office/2007/relationships/media" Target="../media/media1.mpeg"/><Relationship Id="rId2" Type="http://schemas.openxmlformats.org/officeDocument/2006/relationships/video" Target="../media/media1.mpeg"/><Relationship Id="rId3" Type="http://schemas.microsoft.com/office/2007/relationships/media" Target="../media/media4.mpeg"/><Relationship Id="rId4" Type="http://schemas.openxmlformats.org/officeDocument/2006/relationships/video" Target="../media/media4.mpeg"/><Relationship Id="rId5" Type="http://schemas.microsoft.com/office/2007/relationships/media" Target="../media/media5.mpeg"/><Relationship Id="rId6" Type="http://schemas.openxmlformats.org/officeDocument/2006/relationships/video" Target="../media/media5.mpeg"/><Relationship Id="rId7" Type="http://schemas.microsoft.com/office/2007/relationships/media" Target="../media/media6.mpeg"/><Relationship Id="rId8" Type="http://schemas.openxmlformats.org/officeDocument/2006/relationships/video" Target="../media/media6.mpeg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microsoft.com/office/2007/relationships/media" Target="../media/media7.mpeg"/><Relationship Id="rId2" Type="http://schemas.openxmlformats.org/officeDocument/2006/relationships/video" Target="../media/media7.m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emf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461" y="1360833"/>
            <a:ext cx="8179077" cy="1781331"/>
          </a:xfrm>
        </p:spPr>
        <p:txBody>
          <a:bodyPr>
            <a:noAutofit/>
          </a:bodyPr>
          <a:lstStyle/>
          <a:p>
            <a:r>
              <a:rPr lang="en-US" sz="4500" dirty="0" smtClean="0">
                <a:latin typeface="Gill Sans"/>
                <a:cs typeface="Gill Sans"/>
              </a:rPr>
              <a:t>Generic Framework for Prioritizing Content of Interest in Multimedia Data Compression</a:t>
            </a:r>
            <a:endParaRPr lang="en-US" sz="4500" dirty="0">
              <a:latin typeface="Gill Sans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336" y="4304748"/>
            <a:ext cx="5607326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Chong Shao</a:t>
            </a:r>
          </a:p>
          <a:p>
            <a:r>
              <a:rPr lang="en-US" dirty="0" smtClean="0">
                <a:latin typeface="Gill Sans"/>
                <a:cs typeface="Gill Sans"/>
              </a:rPr>
              <a:t>University of North Carolina at Chapel Hill</a:t>
            </a:r>
          </a:p>
          <a:p>
            <a:r>
              <a:rPr lang="en-US" dirty="0" smtClean="0">
                <a:latin typeface="Gill Sans"/>
                <a:cs typeface="Gill Sans"/>
              </a:rPr>
              <a:t>Advisor: </a:t>
            </a:r>
            <a:r>
              <a:rPr lang="en-US" dirty="0" err="1" smtClean="0">
                <a:latin typeface="Gill Sans"/>
                <a:cs typeface="Gill Sans"/>
              </a:rPr>
              <a:t>Shahriar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-US" dirty="0" err="1" smtClean="0">
                <a:latin typeface="Gill Sans"/>
                <a:cs typeface="Gill Sans"/>
              </a:rPr>
              <a:t>Njirjon</a:t>
            </a:r>
            <a:r>
              <a:rPr lang="en-US" dirty="0" smtClean="0">
                <a:latin typeface="Gill Sans"/>
                <a:cs typeface="Gill Sans"/>
              </a:rPr>
              <a:t>, Russell Taylor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 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Application in another domain: microscopy video	(Microscopy Research and Techniques)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pic>
        <p:nvPicPr>
          <p:cNvPr id="7" name="Picture 6" descr="HCA2014.A.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5781723" y="5369843"/>
            <a:ext cx="2733627" cy="11690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 smtClean="0"/>
              <a:t>Microscopy compression 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635626" cy="89032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The Driving problem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1546475"/>
            <a:ext cx="41274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"/>
                <a:cs typeface="Arial"/>
              </a:rPr>
              <a:t>Increase </a:t>
            </a:r>
            <a:r>
              <a:rPr lang="en-US" sz="2500" dirty="0">
                <a:latin typeface="Arial"/>
                <a:cs typeface="Arial"/>
              </a:rPr>
              <a:t>in the amount of video data is faster than the increase in affordable data </a:t>
            </a:r>
            <a:r>
              <a:rPr lang="en-US" sz="2500" dirty="0" smtClean="0">
                <a:latin typeface="Arial"/>
                <a:cs typeface="Arial"/>
              </a:rPr>
              <a:t>storage.</a:t>
            </a:r>
          </a:p>
          <a:p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565" y="6153697"/>
            <a:ext cx="638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cismm.cs.unc.edu</a:t>
            </a:r>
            <a:r>
              <a:rPr lang="en-US" sz="1200" dirty="0"/>
              <a:t>/core-projects/force-microscopy/high-throughput-microscopy/</a:t>
            </a:r>
          </a:p>
        </p:txBody>
      </p:sp>
      <p:pic>
        <p:nvPicPr>
          <p:cNvPr id="6" name="Picture 5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8610" r="20378" b="51572"/>
          <a:stretch/>
        </p:blipFill>
        <p:spPr>
          <a:xfrm>
            <a:off x="4840946" y="1546475"/>
            <a:ext cx="3771876" cy="41710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40000"/>
          </a:blip>
          <a:stretch>
            <a:fillRect/>
          </a:stretch>
        </p:blipFill>
        <p:spPr>
          <a:xfrm>
            <a:off x="2713851" y="2389170"/>
            <a:ext cx="3775927" cy="2843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" y="237744"/>
            <a:ext cx="5422277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Background: example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1" t="12470" b="57850"/>
          <a:stretch/>
        </p:blipFill>
        <p:spPr>
          <a:xfrm>
            <a:off x="4759809" y="1563624"/>
            <a:ext cx="2721275" cy="21820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pic>
        <p:nvPicPr>
          <p:cNvPr id="11" name="Picture 10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52" b="28053"/>
          <a:stretch/>
        </p:blipFill>
        <p:spPr bwMode="auto">
          <a:xfrm>
            <a:off x="1846922" y="3725016"/>
            <a:ext cx="2446473" cy="227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chongshao-mikasa:Desktop:lossy_compression:proces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 r="24598" b="28053"/>
          <a:stretch/>
        </p:blipFill>
        <p:spPr bwMode="auto">
          <a:xfrm>
            <a:off x="4907164" y="3772549"/>
            <a:ext cx="2375224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big_diagr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0" r="86177" b="57850"/>
          <a:stretch/>
        </p:blipFill>
        <p:spPr>
          <a:xfrm>
            <a:off x="1577009" y="1542049"/>
            <a:ext cx="2755270" cy="2182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723" y="6442453"/>
            <a:ext cx="5924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capture side captures the entire frame, the viewer side only uses pixels in ROI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27714" y="5017788"/>
            <a:ext cx="612768" cy="538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04938" y="4678496"/>
            <a:ext cx="1127507" cy="68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7493" y="5666815"/>
            <a:ext cx="1414298" cy="87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2445" y="5366733"/>
            <a:ext cx="834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568950" cy="1016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Video</a:t>
            </a:r>
            <a:r>
              <a:rPr lang="en-US" dirty="0" smtClean="0"/>
              <a:t> Compression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158" y="1774533"/>
            <a:ext cx="4480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Require that </a:t>
            </a:r>
            <a:r>
              <a:rPr lang="en-US" sz="2000" dirty="0">
                <a:latin typeface="Arial"/>
                <a:cs typeface="Arial"/>
              </a:rPr>
              <a:t>the compression </a:t>
            </a: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no impact on analysis </a:t>
            </a:r>
            <a:r>
              <a:rPr lang="en-US" sz="2000" dirty="0" smtClean="0">
                <a:latin typeface="Arial"/>
                <a:cs typeface="Arial"/>
              </a:rPr>
              <a:t>-- scientifically lossless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Standard (H.264) lossy compression techniques cannot be used 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tandard lossless compression </a:t>
            </a:r>
            <a:r>
              <a:rPr lang="en-US" sz="2000" dirty="0">
                <a:latin typeface="Arial"/>
                <a:cs typeface="Arial"/>
              </a:rPr>
              <a:t>technique </a:t>
            </a:r>
            <a:r>
              <a:rPr lang="en-US" sz="2000" dirty="0" smtClean="0">
                <a:latin typeface="Arial"/>
                <a:cs typeface="Arial"/>
              </a:rPr>
              <a:t>yields the compressed data in the size of 49.74% of the original one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Our method yields: 7.26%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Best case: 0.7729% vs. 19.4505%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8762" y="2479100"/>
            <a:ext cx="3548038" cy="2671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41919" y="2263097"/>
          <a:ext cx="5846190" cy="23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30"/>
                <a:gridCol w="1948730"/>
                <a:gridCol w="1948730"/>
              </a:tblGrid>
              <a:tr h="6026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Making use of temporal reduction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Compression ratio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H.264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Bernas</a:t>
                      </a:r>
                      <a:r>
                        <a:rPr lang="en-US" sz="1500" dirty="0" smtClean="0"/>
                        <a:t>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~9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4444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Yes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~100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014" y="5147776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Bernas</a:t>
            </a:r>
            <a:r>
              <a:rPr lang="en-US" sz="900" dirty="0"/>
              <a:t> T, </a:t>
            </a:r>
            <a:r>
              <a:rPr lang="en-US" sz="900" dirty="0" err="1"/>
              <a:t>Asem</a:t>
            </a:r>
            <a:r>
              <a:rPr lang="en-US" sz="900" dirty="0"/>
              <a:t> EK, Robinson JP, </a:t>
            </a:r>
            <a:r>
              <a:rPr lang="en-US" sz="900" dirty="0" err="1"/>
              <a:t>Rajwa</a:t>
            </a:r>
            <a:r>
              <a:rPr lang="en-US" sz="900" dirty="0"/>
              <a:t> B. 2006. Compression of fluorescence microscopy images based on the signal-to-noise estimation, </a:t>
            </a:r>
            <a:r>
              <a:rPr lang="en-US" sz="900" dirty="0" err="1"/>
              <a:t>Microsc</a:t>
            </a:r>
            <a:r>
              <a:rPr lang="en-US" sz="900" dirty="0"/>
              <a:t>. Res. Tech., 69: 1–9. </a:t>
            </a:r>
            <a:r>
              <a:rPr lang="en-US" sz="900" dirty="0" err="1"/>
              <a:t>doi</a:t>
            </a:r>
            <a:r>
              <a:rPr lang="en-US" sz="900" dirty="0"/>
              <a:t>: 10.1002/jemt.20259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44" y="237744"/>
            <a:ext cx="542239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-53974"/>
            <a:ext cx="2892425" cy="105886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Approach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6" name="Picture 5" descr="figure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750507"/>
            <a:ext cx="5207000" cy="2120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004889"/>
            <a:ext cx="8229600" cy="511280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Serif"/>
                <a:cs typeface="Serif"/>
              </a:rPr>
              <a:t>Store </a:t>
            </a:r>
            <a:r>
              <a:rPr lang="en-US" sz="2100" dirty="0">
                <a:latin typeface="Serif"/>
                <a:cs typeface="Serif"/>
              </a:rPr>
              <a:t>only the information in a video that analysis can use </a:t>
            </a:r>
            <a:r>
              <a:rPr lang="en-US" sz="2100" dirty="0" smtClean="0">
                <a:latin typeface="Serif"/>
                <a:cs typeface="Serif"/>
              </a:rPr>
              <a:t> 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Separate </a:t>
            </a:r>
            <a:r>
              <a:rPr lang="en-US" sz="2100" dirty="0">
                <a:latin typeface="Serif"/>
                <a:cs typeface="Serif"/>
              </a:rPr>
              <a:t>every frame into foreground (pixels that carry information) and background (pixels that do not change throughout the video). </a:t>
            </a:r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 smtClean="0">
              <a:latin typeface="Serif"/>
              <a:cs typeface="Serif"/>
            </a:endParaRPr>
          </a:p>
          <a:p>
            <a:endParaRPr lang="en-US" sz="2100" dirty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Average </a:t>
            </a:r>
            <a:r>
              <a:rPr lang="en-US" sz="2100" dirty="0">
                <a:latin typeface="Serif"/>
                <a:cs typeface="Serif"/>
              </a:rPr>
              <a:t>out noise in the </a:t>
            </a:r>
            <a:r>
              <a:rPr lang="en-US" sz="2100" dirty="0" smtClean="0">
                <a:latin typeface="Serif"/>
                <a:cs typeface="Serif"/>
              </a:rPr>
              <a:t>background. -&gt; easy to compress</a:t>
            </a:r>
          </a:p>
          <a:p>
            <a:endParaRPr lang="en-US" sz="2100" dirty="0" smtClean="0">
              <a:latin typeface="Serif"/>
              <a:cs typeface="Serif"/>
            </a:endParaRPr>
          </a:p>
          <a:p>
            <a:r>
              <a:rPr lang="en-US" sz="2100" dirty="0" smtClean="0">
                <a:latin typeface="Serif"/>
                <a:cs typeface="Serif"/>
              </a:rPr>
              <a:t>Losslessly </a:t>
            </a:r>
            <a:r>
              <a:rPr lang="en-US" sz="2100" dirty="0">
                <a:latin typeface="Serif"/>
                <a:cs typeface="Serif"/>
              </a:rPr>
              <a:t>compresses the foreground </a:t>
            </a:r>
            <a:r>
              <a:rPr lang="en-US" sz="2100" dirty="0" smtClean="0">
                <a:latin typeface="Serif"/>
                <a:cs typeface="Serif"/>
              </a:rPr>
              <a:t>regions </a:t>
            </a:r>
          </a:p>
          <a:p>
            <a:endParaRPr lang="en-US" dirty="0" smtClean="0">
              <a:latin typeface="Serif"/>
              <a:cs typeface="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1066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Key 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1. The noise </a:t>
            </a:r>
            <a:r>
              <a:rPr lang="en-US" sz="2700" dirty="0"/>
              <a:t>is </a:t>
            </a:r>
            <a:r>
              <a:rPr lang="en-US" sz="2700" dirty="0" smtClean="0"/>
              <a:t>independent </a:t>
            </a:r>
            <a:r>
              <a:rPr lang="en-US" sz="2700" dirty="0"/>
              <a:t>between neighboring </a:t>
            </a:r>
            <a:r>
              <a:rPr lang="en-US" sz="2700" dirty="0" smtClean="0"/>
              <a:t>pixels.</a:t>
            </a:r>
          </a:p>
          <a:p>
            <a:r>
              <a:rPr lang="en-US" sz="2700" dirty="0" smtClean="0"/>
              <a:t>2. In </a:t>
            </a:r>
            <a:r>
              <a:rPr lang="en-US" sz="2700" dirty="0"/>
              <a:t>the microscope image formation </a:t>
            </a:r>
            <a:r>
              <a:rPr lang="en-US" sz="2700" dirty="0" smtClean="0"/>
              <a:t>process,  convolution </a:t>
            </a:r>
            <a:r>
              <a:rPr lang="en-US" sz="2700" dirty="0"/>
              <a:t>with the point-spread </a:t>
            </a:r>
            <a:r>
              <a:rPr lang="en-US" sz="2700" dirty="0" smtClean="0"/>
              <a:t>function</a:t>
            </a:r>
            <a:r>
              <a:rPr lang="en-US" sz="2700" dirty="0"/>
              <a:t> </a:t>
            </a:r>
            <a:r>
              <a:rPr lang="en-US" sz="2700" dirty="0" smtClean="0"/>
              <a:t>spreads </a:t>
            </a:r>
            <a:r>
              <a:rPr lang="en-US" sz="2700" dirty="0"/>
              <a:t>image brightness changes in one pixel to its </a:t>
            </a:r>
            <a:r>
              <a:rPr lang="en-US" sz="2700" dirty="0" smtClean="0"/>
              <a:t>neighbors.  </a:t>
            </a:r>
            <a:endParaRPr lang="en-US" sz="2700" dirty="0"/>
          </a:p>
          <a:p>
            <a:r>
              <a:rPr lang="en-US" sz="2700" dirty="0" smtClean="0"/>
              <a:t>	</a:t>
            </a:r>
          </a:p>
          <a:p>
            <a:endParaRPr lang="en-US" sz="2700" dirty="0" smtClean="0"/>
          </a:p>
          <a:p>
            <a:endParaRPr lang="en-US" sz="2700" dirty="0"/>
          </a:p>
          <a:p>
            <a:endParaRPr lang="en-US" sz="2700" dirty="0" smtClean="0"/>
          </a:p>
          <a:p>
            <a:r>
              <a:rPr lang="en-US" sz="2700" dirty="0" smtClean="0"/>
              <a:t>-&gt; neighboring foreground pixels’ intensity over time values are correlated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6133" y="620246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Point_spread_function</a:t>
            </a:r>
            <a:endParaRPr lang="en-US" sz="1400" dirty="0"/>
          </a:p>
        </p:txBody>
      </p:sp>
      <p:pic>
        <p:nvPicPr>
          <p:cNvPr id="6" name="Picture 5" descr="Convolution_Illustrated_e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3" y="3793066"/>
            <a:ext cx="2506133" cy="21381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199299"/>
            <a:ext cx="8998226" cy="2096070"/>
            <a:chOff x="1063871" y="3108450"/>
            <a:chExt cx="10152475" cy="1910199"/>
          </a:xfrm>
        </p:grpSpPr>
        <p:sp>
          <p:nvSpPr>
            <p:cNvPr id="5" name="Rounded Rectangle 4"/>
            <p:cNvSpPr/>
            <p:nvPr/>
          </p:nvSpPr>
          <p:spPr>
            <a:xfrm>
              <a:off x="1063871" y="3108450"/>
              <a:ext cx="2639381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Acquisition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05924" y="3108450"/>
              <a:ext cx="301042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Consumption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04659" y="3108450"/>
              <a:ext cx="2899858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Storage</a:t>
              </a:r>
              <a:endParaRPr lang="en-US" sz="3200" dirty="0"/>
            </a:p>
            <a:p>
              <a:pPr algn="ctr"/>
              <a:r>
                <a:rPr lang="en-US" sz="3200" dirty="0" smtClean="0"/>
                <a:t>&amp;</a:t>
              </a:r>
            </a:p>
            <a:p>
              <a:pPr algn="ctr"/>
              <a:r>
                <a:rPr lang="en-US" sz="3200" dirty="0" smtClean="0"/>
                <a:t>Transmission</a:t>
              </a:r>
              <a:endParaRPr lang="en-US" sz="3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405568" y="3235600"/>
            <a:ext cx="76170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0936" y="3247334"/>
            <a:ext cx="72602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of noise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400" y="3518694"/>
            <a:ext cx="2489200" cy="965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441982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500" dirty="0" smtClean="0"/>
              <a:t>Pearson’s correlation based method  </a:t>
            </a: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>
              <a:solidFill>
                <a:srgbClr val="7F7F7F"/>
              </a:solidFill>
            </a:endParaRPr>
          </a:p>
          <a:p>
            <a:pPr marL="457200" indent="-457200">
              <a:buAutoNum type="arabicPeriod" startAt="2"/>
            </a:pPr>
            <a:endParaRPr lang="en-US" sz="2500" dirty="0" smtClean="0">
              <a:solidFill>
                <a:srgbClr val="7F7F7F"/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35038" y="3425825"/>
          <a:ext cx="2981325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Equation" r:id="rId4" imgW="1460500" imgH="939800" progId="Equation.3">
                  <p:embed/>
                </p:oleObj>
              </mc:Choice>
              <mc:Fallback>
                <p:oleObj name="Equation" r:id="rId4" imgW="1460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25825"/>
                        <a:ext cx="2981325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igru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98" y="2972243"/>
            <a:ext cx="2794000" cy="279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3429" y="595090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score: foreground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72266"/>
            <a:ext cx="2453043" cy="2453043"/>
          </a:xfrm>
          <a:prstGeom prst="rect">
            <a:avLst/>
          </a:prstGeom>
        </p:spPr>
      </p:pic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988" y="2535487"/>
            <a:ext cx="2357793" cy="23577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581401" y="2460171"/>
            <a:ext cx="2445576" cy="2529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91" y="5374066"/>
            <a:ext cx="9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6654" y="5374066"/>
            <a:ext cx="149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of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62928" y="5374066"/>
            <a:ext cx="16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45720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781" y="1733044"/>
            <a:ext cx="6172200" cy="1277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75" dirty="0">
                <a:latin typeface="Serif"/>
                <a:cs typeface="Serif"/>
              </a:rPr>
              <a:t>Store only the information in a video that analysis can use 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Segmentation, correlation based method, </a:t>
            </a:r>
            <a:r>
              <a:rPr lang="en-US" sz="1575" b="1" dirty="0">
                <a:solidFill>
                  <a:srgbClr val="FF0000"/>
                </a:solidFill>
                <a:latin typeface="Serif"/>
                <a:cs typeface="Serif"/>
              </a:rPr>
              <a:t>make use of hardware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Encoding </a:t>
            </a:r>
          </a:p>
          <a:p>
            <a:pPr marL="0" indent="0">
              <a:buNone/>
            </a:pPr>
            <a:r>
              <a:rPr lang="en-US" sz="1575" b="1" dirty="0">
                <a:latin typeface="Serif"/>
                <a:cs typeface="Serif"/>
              </a:rPr>
              <a:t>    Analysis (Quality evaluation)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6" y="3296749"/>
            <a:ext cx="5999895" cy="1924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80" y="1984471"/>
            <a:ext cx="76062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Correlation based method   </a:t>
            </a:r>
          </a:p>
          <a:p>
            <a:pPr lvl="1"/>
            <a:endParaRPr lang="en-US" sz="2500" dirty="0" smtClean="0"/>
          </a:p>
          <a:p>
            <a:pPr marL="1257300" lvl="2" indent="-342900">
              <a:buFontTx/>
              <a:buChar char="-"/>
            </a:pPr>
            <a:r>
              <a:rPr lang="en-US" sz="2500" dirty="0" smtClean="0"/>
              <a:t>Given a score how to tell it is foreground or background?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27" y="1360520"/>
            <a:ext cx="2426873" cy="2426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360" y="6352143"/>
            <a:ext cx="3239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Percentage based method (25%)</a:t>
            </a:r>
            <a:endParaRPr lang="en-US" dirty="0"/>
          </a:p>
        </p:txBody>
      </p:sp>
      <p:pic>
        <p:nvPicPr>
          <p:cNvPr id="8" name="test2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2" y="1460006"/>
            <a:ext cx="2289328" cy="228932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89" y="4278391"/>
            <a:ext cx="2770505" cy="208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untitled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771" r="19566" b="14177"/>
          <a:stretch/>
        </p:blipFill>
        <p:spPr>
          <a:xfrm>
            <a:off x="3276600" y="1360520"/>
            <a:ext cx="2438399" cy="250722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10800000">
            <a:off x="4322078" y="3867739"/>
            <a:ext cx="336617" cy="406445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3_4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8" y="4278391"/>
            <a:ext cx="2764537" cy="207795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7441030" y="3867740"/>
            <a:ext cx="308383" cy="410651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5400000">
            <a:off x="5808712" y="5083037"/>
            <a:ext cx="357502" cy="544928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49784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Refine the </a:t>
            </a:r>
            <a:r>
              <a:rPr lang="en-US" dirty="0" smtClean="0">
                <a:latin typeface="Gill Sans"/>
                <a:cs typeface="Gill Sans"/>
              </a:rPr>
              <a:t>result:</a:t>
            </a:r>
            <a:r>
              <a:rPr lang="en-US" dirty="0">
                <a:latin typeface="Gill Sans"/>
                <a:cs typeface="Gill Sans"/>
              </a:rPr>
              <a:t/>
            </a:r>
            <a:br>
              <a:rPr lang="en-US" dirty="0">
                <a:latin typeface="Gill Sans"/>
                <a:cs typeface="Gill Sans"/>
              </a:rPr>
            </a:br>
            <a:r>
              <a:rPr lang="en-US" dirty="0">
                <a:latin typeface="Gill Sans"/>
                <a:cs typeface="Gill Sans"/>
              </a:rPr>
              <a:t>Key </a:t>
            </a:r>
            <a:r>
              <a:rPr lang="en-US" dirty="0" smtClean="0">
                <a:latin typeface="Gill Sans"/>
                <a:cs typeface="Gill Sans"/>
              </a:rPr>
              <a:t>Observation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737" y="1659405"/>
            <a:ext cx="760622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r>
              <a:rPr lang="en-US" sz="2800" dirty="0"/>
              <a:t>. the noise is independent between neighboring pixels </a:t>
            </a:r>
          </a:p>
          <a:p>
            <a:r>
              <a:rPr lang="en-US" sz="2800" dirty="0"/>
              <a:t>2. convolution with the point-spread function present in the microscope image formation process spreads image brightness changes in one pixel to its neighbors.  </a:t>
            </a:r>
            <a:endParaRPr lang="en-US" sz="2800" dirty="0" smtClean="0"/>
          </a:p>
          <a:p>
            <a:r>
              <a:rPr lang="en-US" sz="2800" dirty="0" smtClean="0"/>
              <a:t>-&gt; Small “islands” should not be foreground, remove</a:t>
            </a:r>
            <a:endParaRPr lang="en-US" sz="2500" dirty="0" smtClean="0"/>
          </a:p>
        </p:txBody>
      </p:sp>
      <p:pic>
        <p:nvPicPr>
          <p:cNvPr id="5" name="Picture 4" descr="fig11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52" y="4818967"/>
            <a:ext cx="1902508" cy="19025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367867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Video Spot Tracker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3" name="Picture 2" descr="example_fr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185334"/>
            <a:ext cx="6792553" cy="53636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281" y="0"/>
            <a:ext cx="8222070" cy="148149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Gill Sans"/>
                <a:cs typeface="Gill Sans"/>
              </a:rPr>
              <a:t>  Refine the result</a:t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-US" dirty="0" smtClean="0">
                <a:latin typeface="Gill Sans"/>
                <a:cs typeface="Gill Sans"/>
              </a:rPr>
              <a:t>  Mathematical Morphology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9880" r="20444" b="16031"/>
          <a:stretch/>
        </p:blipFill>
        <p:spPr bwMode="auto">
          <a:xfrm>
            <a:off x="929692" y="4427795"/>
            <a:ext cx="1684052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0154" r="20227" b="15757"/>
          <a:stretch/>
        </p:blipFill>
        <p:spPr bwMode="auto">
          <a:xfrm>
            <a:off x="6941811" y="4427795"/>
            <a:ext cx="1542760" cy="154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Dil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6" y="1983772"/>
            <a:ext cx="1852856" cy="1826686"/>
          </a:xfrm>
          <a:prstGeom prst="rect">
            <a:avLst/>
          </a:prstGeom>
        </p:spPr>
      </p:pic>
      <p:pic>
        <p:nvPicPr>
          <p:cNvPr id="7" name="Picture 6" descr="Eros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66" y="1983771"/>
            <a:ext cx="1852857" cy="182668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12698" y="5014629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035941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0941" r="20630" b="14718"/>
          <a:stretch/>
        </p:blipFill>
        <p:spPr>
          <a:xfrm>
            <a:off x="3910826" y="4440085"/>
            <a:ext cx="1542759" cy="1542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796941" y="5035065"/>
            <a:ext cx="790086" cy="263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5886833" y="3383904"/>
            <a:ext cx="571958" cy="1845205"/>
          </a:xfrm>
          <a:prstGeom prst="rightBrace">
            <a:avLst>
              <a:gd name="adj1" fmla="val 8333"/>
              <a:gd name="adj2" fmla="val 4848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12698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6350" y="1481491"/>
            <a:ext cx="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63156" y="3888732"/>
            <a:ext cx="12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 pixels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85" y="3862494"/>
            <a:ext cx="24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Fit tracker 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425"/>
            <a:ext cx="3543908" cy="99873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Big picture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21564"/>
            <a:ext cx="6228521" cy="37371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rif"/>
                <a:cs typeface="Serif"/>
              </a:rPr>
              <a:t>Two kinds of comparisons:</a:t>
            </a:r>
          </a:p>
          <a:p>
            <a:pPr lvl="1"/>
            <a:r>
              <a:rPr lang="en-US" dirty="0" smtClean="0">
                <a:latin typeface="Serif"/>
                <a:cs typeface="Serif"/>
              </a:rPr>
              <a:t>Keep it scientifically lossless</a:t>
            </a:r>
          </a:p>
          <a:p>
            <a:pPr lvl="2"/>
            <a:r>
              <a:rPr lang="en-US" dirty="0">
                <a:latin typeface="Serif"/>
                <a:cs typeface="Serif"/>
              </a:rPr>
              <a:t>Compare based on compression ratio</a:t>
            </a:r>
          </a:p>
          <a:p>
            <a:pPr lvl="1"/>
            <a:endParaRPr lang="en-US" dirty="0" smtClean="0">
              <a:latin typeface="Serif"/>
              <a:cs typeface="Serif"/>
            </a:endParaRPr>
          </a:p>
          <a:p>
            <a:pPr lvl="1"/>
            <a:r>
              <a:rPr lang="en-US" dirty="0" smtClean="0">
                <a:latin typeface="Serif"/>
                <a:cs typeface="Serif"/>
              </a:rPr>
              <a:t>Having the same compression ratio</a:t>
            </a:r>
            <a:endParaRPr lang="en-US" dirty="0">
              <a:latin typeface="Serif"/>
              <a:cs typeface="Serif"/>
            </a:endParaRPr>
          </a:p>
          <a:p>
            <a:pPr lvl="2"/>
            <a:r>
              <a:rPr lang="en-US" dirty="0" smtClean="0">
                <a:latin typeface="Serif"/>
                <a:cs typeface="Serif"/>
              </a:rPr>
              <a:t>Compare based on video quality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88163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7671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Experiments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output3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40000" contrast="40000"/>
          </a:blip>
          <a:stretch>
            <a:fillRect/>
          </a:stretch>
        </p:blipFill>
        <p:spPr>
          <a:xfrm>
            <a:off x="864532" y="979487"/>
            <a:ext cx="3604138" cy="2714227"/>
          </a:xfrm>
          <a:prstGeom prst="rect">
            <a:avLst/>
          </a:prstGeom>
        </p:spPr>
      </p:pic>
      <p:pic>
        <p:nvPicPr>
          <p:cNvPr id="9" name="output4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4971843" y="979487"/>
            <a:ext cx="3597099" cy="2708927"/>
          </a:xfrm>
          <a:prstGeom prst="rect">
            <a:avLst/>
          </a:prstGeom>
        </p:spPr>
      </p:pic>
      <p:pic>
        <p:nvPicPr>
          <p:cNvPr id="10" name="output5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4532" y="3933387"/>
            <a:ext cx="3604138" cy="2714227"/>
          </a:xfrm>
          <a:prstGeom prst="rect">
            <a:avLst/>
          </a:prstGeom>
        </p:spPr>
      </p:pic>
      <p:pic>
        <p:nvPicPr>
          <p:cNvPr id="11" name="output6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71843" y="3933387"/>
            <a:ext cx="3604137" cy="27142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88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9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72068"/>
            <a:ext cx="801285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Percentage based</a:t>
            </a:r>
          </a:p>
          <a:p>
            <a:pPr marL="342900" indent="-342900">
              <a:buFontTx/>
              <a:buChar char="-"/>
            </a:pPr>
            <a:r>
              <a:rPr lang="en-US" sz="2500" dirty="0" smtClean="0"/>
              <a:t>Set a hard coded value in thresholding the scores</a:t>
            </a:r>
          </a:p>
          <a:p>
            <a:pPr marL="800100" lvl="1" indent="-342900">
              <a:buFontTx/>
              <a:buChar char="-"/>
            </a:pPr>
            <a:r>
              <a:rPr lang="en-US" sz="2500" dirty="0"/>
              <a:t>T</a:t>
            </a:r>
            <a:r>
              <a:rPr lang="en-US" sz="2500" dirty="0" smtClean="0"/>
              <a:t>he threshold 0.275 in range [0,1] works for all cases</a:t>
            </a:r>
          </a:p>
          <a:p>
            <a:endParaRPr lang="en-US" sz="2500" dirty="0"/>
          </a:p>
          <a:p>
            <a:endParaRPr lang="en-US" sz="2500" dirty="0"/>
          </a:p>
          <a:p>
            <a:pPr lvl="1"/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500" dirty="0" smtClean="0"/>
          </a:p>
          <a:p>
            <a:endParaRPr lang="en-US" sz="25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8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"/>
                <a:cs typeface="Gill Sans"/>
              </a:rPr>
              <a:t>Foreground / background separation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979487"/>
            <a:ext cx="7125084" cy="536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45190" cy="9794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Results 1: compression ratio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59420" y="5958833"/>
            <a:ext cx="627382" cy="452227"/>
          </a:xfrm>
          <a:prstGeom prst="straightConnector1">
            <a:avLst/>
          </a:prstGeom>
          <a:ln w="28575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4-04-23 at 4.05.4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3595" r="5546" b="8943"/>
          <a:stretch/>
        </p:blipFill>
        <p:spPr>
          <a:xfrm>
            <a:off x="83862" y="1329964"/>
            <a:ext cx="1329819" cy="93456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5155" y="1593560"/>
            <a:ext cx="119803" cy="11981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58750" y="1593560"/>
            <a:ext cx="119803" cy="119816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5155" y="2090067"/>
            <a:ext cx="119803" cy="119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58750" y="2090067"/>
            <a:ext cx="119803" cy="1198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17523" y="747488"/>
            <a:ext cx="292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(Using hard coded threshold)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99128" y="1569820"/>
            <a:ext cx="6397684" cy="0"/>
          </a:xfrm>
          <a:prstGeom prst="line">
            <a:avLst/>
          </a:prstGeom>
          <a:ln>
            <a:solidFill>
              <a:srgbClr val="D5D5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9128" y="1841963"/>
            <a:ext cx="6397684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99128" y="3501877"/>
            <a:ext cx="6397684" cy="0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9128" y="4152825"/>
            <a:ext cx="6397684" cy="0"/>
          </a:xfrm>
          <a:prstGeom prst="line">
            <a:avLst/>
          </a:prstGeom>
          <a:ln>
            <a:solidFill>
              <a:srgbClr val="0000A2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51967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Result: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compression ratio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00550" y="2674428"/>
          <a:ext cx="4507933" cy="233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19"/>
                <a:gridCol w="713229"/>
                <a:gridCol w="713229"/>
                <a:gridCol w="855875"/>
                <a:gridCol w="877759"/>
                <a:gridCol w="751322"/>
              </a:tblGrid>
              <a:tr h="851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(Beads 1μm)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2 (</a:t>
                      </a: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Beads 500nm)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</a:t>
                      </a:r>
                      <a:r>
                        <a:rPr lang="en-US" sz="1100" b="1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3</a:t>
                      </a:r>
                      <a:endParaRPr lang="en-US" sz="1100" b="1" dirty="0" smtClean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4 (Brightfield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Video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(Cells)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H.264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33%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  <a:tr h="7409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Our</a:t>
                      </a:r>
                      <a:r>
                        <a:rPr lang="en-US" sz="1100" baseline="0" dirty="0" smtClean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method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0.77%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7.3%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4.8%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023" marR="46023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155"/>
            <a:ext cx="8060268" cy="10001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Quickly moving foreground objects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2301875"/>
            <a:ext cx="4043321" cy="304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25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2301875"/>
            <a:ext cx="4043321" cy="3044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7827"/>
            <a:ext cx="4314825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 descr="figure_sliding_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4" y="3678771"/>
            <a:ext cx="3611255" cy="1962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5" y="1876425"/>
            <a:ext cx="2042149" cy="1537284"/>
          </a:xfrm>
          <a:prstGeom prst="rect">
            <a:avLst/>
          </a:prstGeom>
        </p:spPr>
      </p:pic>
      <p:pic>
        <p:nvPicPr>
          <p:cNvPr id="7" name="Picture 6" descr="figure_sliding_window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5" y="3687649"/>
            <a:ext cx="3622575" cy="1954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5909733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 size?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65" y="1876425"/>
            <a:ext cx="2050098" cy="154353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314825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ill Sans"/>
                <a:cs typeface="Gill Sans"/>
              </a:rPr>
              <a:t>Sliding window</a:t>
            </a:r>
            <a:endParaRPr lang="en-US" dirty="0">
              <a:latin typeface="Gill Sans"/>
              <a:cs typeface="Gill San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" y="2266455"/>
          <a:ext cx="9144000" cy="3859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Document" r:id="rId4" imgW="5626100" imgH="2374900" progId="Word.Document.12">
                  <p:embed/>
                </p:oleObj>
              </mc:Choice>
              <mc:Fallback>
                <p:oleObj name="Document" r:id="rId4" imgW="56261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266455"/>
                        <a:ext cx="9144000" cy="3859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3400"/>
            <a:ext cx="4828297" cy="9987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Lossy Compression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980" y="1984471"/>
            <a:ext cx="76062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We can do better if we allow lossy compression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like the error introduced by the random noise</a:t>
            </a:r>
          </a:p>
          <a:p>
            <a:pPr marL="800100" lvl="1" indent="-342900">
              <a:buFontTx/>
              <a:buChar char="-"/>
            </a:pPr>
            <a:r>
              <a:rPr lang="en-US" sz="2500" dirty="0" smtClean="0">
                <a:latin typeface="Arial"/>
                <a:cs typeface="Arial"/>
              </a:rPr>
              <a:t>Argue that the error introduced by lossy compression is under the error tolerance in the MSD analysis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en-US" sz="2500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84785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XXX distributions 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Compressing microscopy videos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20378" b="51572"/>
          <a:stretch/>
        </p:blipFill>
        <p:spPr>
          <a:xfrm>
            <a:off x="1210325" y="2316787"/>
            <a:ext cx="3832295" cy="16389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05276" y="4006629"/>
            <a:ext cx="4283333" cy="927427"/>
            <a:chOff x="1608688" y="3056453"/>
            <a:chExt cx="7747802" cy="1910201"/>
          </a:xfrm>
        </p:grpSpPr>
        <p:sp>
          <p:nvSpPr>
            <p:cNvPr id="6" name="Rounded Rectangle 5"/>
            <p:cNvSpPr/>
            <p:nvPr/>
          </p:nvSpPr>
          <p:spPr>
            <a:xfrm>
              <a:off x="1608688" y="3056453"/>
              <a:ext cx="2094564" cy="1910199"/>
            </a:xfrm>
            <a:prstGeom prst="roundRect">
              <a:avLst/>
            </a:prstGeom>
            <a:solidFill>
              <a:srgbClr val="558ED5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Acquisition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55358" y="3071052"/>
              <a:ext cx="2301132" cy="1895601"/>
            </a:xfrm>
            <a:prstGeom prst="roundRect">
              <a:avLst/>
            </a:prstGeom>
            <a:solidFill>
              <a:srgbClr val="558ED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Consumption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12809" y="3071053"/>
              <a:ext cx="2410570" cy="189560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Storage/Transmission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23"/>
          <a:stretch/>
        </p:blipFill>
        <p:spPr>
          <a:xfrm>
            <a:off x="4730603" y="5529065"/>
            <a:ext cx="3120995" cy="8099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6023520" y="3869135"/>
            <a:ext cx="666750" cy="2628549"/>
          </a:xfrm>
          <a:prstGeom prst="rightBrace">
            <a:avLst>
              <a:gd name="adj1" fmla="val 8333"/>
              <a:gd name="adj2" fmla="val 269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Brace 10"/>
          <p:cNvSpPr/>
          <p:nvPr/>
        </p:nvSpPr>
        <p:spPr>
          <a:xfrm rot="16200000">
            <a:off x="2261165" y="4292531"/>
            <a:ext cx="666750" cy="1781758"/>
          </a:xfrm>
          <a:prstGeom prst="rightBrace">
            <a:avLst>
              <a:gd name="adj1" fmla="val 8333"/>
              <a:gd name="adj2" fmla="val 505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 descr="hd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6" y="5516785"/>
            <a:ext cx="1254919" cy="9554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904228" y="4660200"/>
            <a:ext cx="666750" cy="1070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 descr="HCA2014.A.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33029" r="50846" b="51572"/>
          <a:stretch/>
        </p:blipFill>
        <p:spPr>
          <a:xfrm>
            <a:off x="2105275" y="5380907"/>
            <a:ext cx="1086282" cy="12559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63244" y="4446106"/>
            <a:ext cx="281706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77623" y="4452241"/>
            <a:ext cx="23881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Analysis-Aware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7856" r="8817" b="2375"/>
          <a:stretch/>
        </p:blipFill>
        <p:spPr>
          <a:xfrm>
            <a:off x="1278553" y="2276893"/>
            <a:ext cx="5400543" cy="40629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7513" y="3008243"/>
            <a:ext cx="4161183" cy="2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08035" y="3160643"/>
            <a:ext cx="1133062" cy="247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3313043"/>
            <a:ext cx="3021497" cy="12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86938" y="3313043"/>
            <a:ext cx="1106558" cy="25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522" y="2835965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Useful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KS test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KL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9" y="2650159"/>
            <a:ext cx="2552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68" y="2516809"/>
            <a:ext cx="26924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5979" y="2261362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smtClean="0"/>
              <a:t>distribution function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8" y="5212557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46"/>
            <a:ext cx="9144000" cy="3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2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2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" y="2014330"/>
            <a:ext cx="4658988" cy="355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18" y="2014330"/>
            <a:ext cx="4489982" cy="3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0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dirty="0"/>
              <a:t>Analysis-Aware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2354561"/>
            <a:ext cx="4864353" cy="3472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46" y="2169030"/>
            <a:ext cx="4447784" cy="3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758" y="1035559"/>
            <a:ext cx="5915025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Compression method based on correlation followed by mathematical morphology can give at most 100x compression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rial"/>
                <a:cs typeface="Arial"/>
              </a:rPr>
              <a:t>Extension: sliding </a:t>
            </a:r>
            <a:r>
              <a:rPr lang="en-US" dirty="0" smtClean="0">
                <a:latin typeface="Arial"/>
                <a:cs typeface="Arial"/>
              </a:rPr>
              <a:t>window</a:t>
            </a:r>
            <a:endParaRPr lang="en-US" dirty="0"/>
          </a:p>
          <a:p>
            <a:r>
              <a:rPr lang="en-US" dirty="0" smtClean="0"/>
              <a:t>100x </a:t>
            </a:r>
            <a:r>
              <a:rPr lang="en-US" dirty="0" smtClean="0"/>
              <a:t>video data compression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optical property</a:t>
            </a:r>
          </a:p>
          <a:p>
            <a:pPr lvl="1"/>
            <a:r>
              <a:rPr lang="en-US" dirty="0" smtClean="0"/>
              <a:t>Can be generalized to other optical systems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Data compression for 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956587" y="3837111"/>
            <a:ext cx="31752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Devices that broadcast small pack of data to nearby portable electronic devices.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Protocol designed to enable devices with low power consumption. 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Only transmits small packets.</a:t>
            </a:r>
          </a:p>
          <a:p>
            <a:pPr marL="214313" indent="-214313">
              <a:buFont typeface="Arial"/>
              <a:buChar char="•"/>
            </a:pPr>
            <a:r>
              <a:rPr lang="en-US" sz="1575" b="1" dirty="0">
                <a:latin typeface="Helvetica"/>
                <a:cs typeface="Helvetica"/>
              </a:rPr>
              <a:t>Long lifetime: 3~5 years</a:t>
            </a:r>
          </a:p>
          <a:p>
            <a:pPr marL="214313" indent="-214313">
              <a:buFont typeface="Arial"/>
              <a:buChar char="•"/>
            </a:pPr>
            <a:endParaRPr lang="en-US" sz="1575" b="1" dirty="0">
              <a:latin typeface="Helvetica"/>
              <a:cs typeface="Helvetica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3826" y="235907"/>
            <a:ext cx="8335617" cy="14447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Beacon technology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914" b="2914"/>
          <a:stretch>
            <a:fillRect/>
          </a:stretch>
        </p:blipFill>
        <p:spPr>
          <a:xfrm>
            <a:off x="5070488" y="1868617"/>
            <a:ext cx="2995360" cy="164733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90" y="1868617"/>
            <a:ext cx="3482697" cy="1306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03" y="3993547"/>
            <a:ext cx="1246254" cy="12462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78" y="4032421"/>
            <a:ext cx="1527309" cy="10988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45" y="5699921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blog.estimote.com</a:t>
            </a:r>
            <a:r>
              <a:rPr lang="en-US" sz="750" dirty="0"/>
              <a:t>/post/57087851702/preorder-for-</a:t>
            </a:r>
            <a:r>
              <a:rPr lang="en-US" sz="750" dirty="0" err="1"/>
              <a:t>estimote</a:t>
            </a:r>
            <a:r>
              <a:rPr lang="en-US" sz="750" dirty="0"/>
              <a:t>-beacons-available-shipping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06506" y="2013317"/>
            <a:ext cx="833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Estimote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3245" y="6101806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localz.com</a:t>
            </a:r>
            <a:r>
              <a:rPr lang="en-US" sz="750" dirty="0"/>
              <a:t>/blog/</a:t>
            </a:r>
            <a:r>
              <a:rPr lang="en-US" sz="750" dirty="0" err="1"/>
              <a:t>ibeacon</a:t>
            </a:r>
            <a:r>
              <a:rPr lang="en-US" sz="750" dirty="0"/>
              <a:t>-</a:t>
            </a:r>
            <a:r>
              <a:rPr lang="en-US" sz="750" dirty="0" err="1"/>
              <a:t>ble</a:t>
            </a:r>
            <a:r>
              <a:rPr lang="en-US" sz="750" dirty="0"/>
              <a:t>-hardware-commercial-comparison/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30214" y="1828650"/>
            <a:ext cx="941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Qualcomm Gimbal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82801" y="2452851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GeLo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99031" y="2645416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KST Particle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2068" y="1870489"/>
            <a:ext cx="1651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RedBear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 Beacon B1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28372" y="1828651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StickNFind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6455664" y="635508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920479"/>
            <a:ext cx="6334125" cy="408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Background: BLE Beacon technology application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713692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prismdevkit.com</a:t>
            </a:r>
            <a:r>
              <a:rPr lang="en-US" sz="750" dirty="0"/>
              <a:t>/lesson-8-an-intro-to-estimote-beacons/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Motivating Example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 data into Beacons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30" y="2529726"/>
            <a:ext cx="4700836" cy="3133891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4588489"/>
            <a:ext cx="490238" cy="49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177" y="4092731"/>
            <a:ext cx="985996" cy="98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22" y="4210147"/>
            <a:ext cx="485261" cy="5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172" y="4103468"/>
            <a:ext cx="975258" cy="975258"/>
          </a:xfrm>
          <a:prstGeom prst="rect">
            <a:avLst/>
          </a:prstGeom>
        </p:spPr>
      </p:pic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4" y="3808472"/>
            <a:ext cx="490238" cy="4902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3256" y="5759967"/>
            <a:ext cx="3429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www.sierraclub.org</a:t>
            </a:r>
            <a:r>
              <a:rPr lang="en-US" sz="750" dirty="0"/>
              <a:t>/sierra/activism/</a:t>
            </a:r>
            <a:r>
              <a:rPr lang="en-US" sz="750" dirty="0" err="1"/>
              <a:t>saving-wild-places?page</a:t>
            </a:r>
            <a:r>
              <a:rPr lang="en-US" sz="750" dirty="0"/>
              <a:t>=7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you need image transmission from beacon devices???? [ Fat beacon blog…. ], physical net, why there is a need … there is need for image to be transmitted.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7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8621367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Battery Life constraint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468180"/>
            <a:ext cx="7593496" cy="4832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6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5" y="1467679"/>
            <a:ext cx="4864100" cy="3657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BLE packet format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758" y="3348532"/>
            <a:ext cx="6172200" cy="2323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Limited broadcasting data packet size</a:t>
            </a:r>
          </a:p>
          <a:p>
            <a:pPr>
              <a:buFontTx/>
              <a:buChar char="-"/>
            </a:pPr>
            <a:r>
              <a:rPr lang="en-US" dirty="0"/>
              <a:t>4 Bytes in </a:t>
            </a:r>
            <a:r>
              <a:rPr lang="en-US" dirty="0" err="1"/>
              <a:t>iBeacon</a:t>
            </a:r>
            <a:r>
              <a:rPr lang="en-US" dirty="0"/>
              <a:t> mode (UUID is not changeable via API)</a:t>
            </a:r>
          </a:p>
          <a:p>
            <a:pPr>
              <a:buFontTx/>
              <a:buChar char="-"/>
            </a:pPr>
            <a:r>
              <a:rPr lang="en-US" dirty="0"/>
              <a:t>18 Bytes using </a:t>
            </a:r>
            <a:r>
              <a:rPr lang="en-US" dirty="0" err="1"/>
              <a:t>Eddystone</a:t>
            </a:r>
            <a:r>
              <a:rPr lang="en-US" dirty="0"/>
              <a:t> URL mode</a:t>
            </a:r>
          </a:p>
          <a:p>
            <a:pPr>
              <a:buFontTx/>
              <a:buChar char="-"/>
            </a:pPr>
            <a:r>
              <a:rPr lang="en-US" dirty="0"/>
              <a:t>Future: BLE 5.0 with 8x broadcasting capacity: ~256 bytes 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625" b="1" dirty="0"/>
              <a:t>-&gt; We must compress the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43" y="2023582"/>
            <a:ext cx="5262520" cy="1105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8400" y="1920480"/>
            <a:ext cx="1377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Helvetica"/>
                <a:cs typeface="Helvetica"/>
              </a:rPr>
              <a:t>iBeacon</a:t>
            </a:r>
            <a:r>
              <a:rPr lang="en-US" sz="1350" b="1" dirty="0">
                <a:latin typeface="Helvetica"/>
                <a:cs typeface="Helvetica"/>
              </a:rPr>
              <a:t> packet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5919" y="5748315"/>
            <a:ext cx="4544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</a:t>
            </a:r>
            <a:r>
              <a:rPr lang="en-US" sz="750" dirty="0" err="1"/>
              <a:t>www.argenox.com</a:t>
            </a:r>
            <a:r>
              <a:rPr lang="en-US" sz="750" dirty="0"/>
              <a:t>/bluetooth-low-energy-ble-v4-0-development/library/a-</a:t>
            </a:r>
            <a:r>
              <a:rPr lang="en-US" sz="750" dirty="0" err="1"/>
              <a:t>ble</a:t>
            </a:r>
            <a:r>
              <a:rPr lang="en-US" sz="750" dirty="0"/>
              <a:t>-advertising-primer/</a:t>
            </a:r>
          </a:p>
          <a:p>
            <a:endParaRPr lang="en-US" sz="750" dirty="0"/>
          </a:p>
        </p:txBody>
      </p:sp>
      <p:sp>
        <p:nvSpPr>
          <p:cNvPr id="8" name="Rounded Rectangle 7"/>
          <p:cNvSpPr/>
          <p:nvPr/>
        </p:nvSpPr>
        <p:spPr>
          <a:xfrm>
            <a:off x="6057900" y="2689074"/>
            <a:ext cx="781469" cy="439638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Challenge: Conventional compression is not 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0"/>
            <a:ext cx="6172200" cy="547934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r>
              <a:rPr lang="en-US" sz="1950" dirty="0"/>
              <a:t>A typical simple shape 64x64 JPEG format image: 400 bytes ~ 2KB</a:t>
            </a:r>
          </a:p>
          <a:p>
            <a:pPr marL="342900" lvl="1" indent="0">
              <a:buNone/>
            </a:pPr>
            <a:r>
              <a:rPr lang="en-US" sz="1950" dirty="0"/>
              <a:t>For the “Lena” image:</a:t>
            </a:r>
          </a:p>
          <a:p>
            <a:endParaRPr lang="en-US" sz="1950" dirty="0"/>
          </a:p>
        </p:txBody>
      </p:sp>
      <p:pic>
        <p:nvPicPr>
          <p:cNvPr id="4" name="Picture 3" descr="lena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1" y="3169341"/>
            <a:ext cx="609600" cy="609600"/>
          </a:xfrm>
          <a:prstGeom prst="rect">
            <a:avLst/>
          </a:prstGeom>
        </p:spPr>
      </p:pic>
      <p:pic>
        <p:nvPicPr>
          <p:cNvPr id="5" name="Picture 4" descr="lena_small_q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3" y="3167275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8549 Bytes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654" y="4012051"/>
            <a:ext cx="10925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</a:t>
            </a:r>
          </a:p>
          <a:p>
            <a:r>
              <a:rPr lang="en-US" sz="1350" dirty="0"/>
              <a:t> level 20 </a:t>
            </a:r>
          </a:p>
          <a:p>
            <a:r>
              <a:rPr lang="en-US" sz="1350" dirty="0"/>
              <a:t>1077 Bytes</a:t>
            </a:r>
          </a:p>
        </p:txBody>
      </p:sp>
      <p:pic>
        <p:nvPicPr>
          <p:cNvPr id="8" name="Picture 7" descr="lena_bw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8" y="3169341"/>
            <a:ext cx="609600" cy="609600"/>
          </a:xfrm>
          <a:prstGeom prst="rect">
            <a:avLst/>
          </a:prstGeom>
        </p:spPr>
      </p:pic>
      <p:pic>
        <p:nvPicPr>
          <p:cNvPr id="9" name="Picture 8" descr="lena_bw_small_q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33" y="3169341"/>
            <a:ext cx="609600" cy="609600"/>
          </a:xfrm>
          <a:prstGeom prst="rect">
            <a:avLst/>
          </a:prstGeom>
        </p:spPr>
      </p:pic>
      <p:pic>
        <p:nvPicPr>
          <p:cNvPr id="10" name="Picture 9" descr="lena_ed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73" y="3169341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8608" y="4008786"/>
            <a:ext cx="893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threshold</a:t>
            </a:r>
          </a:p>
          <a:p>
            <a:r>
              <a:rPr lang="en-US" sz="1350" dirty="0"/>
              <a:t>637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9042" y="4022395"/>
            <a:ext cx="1218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quality</a:t>
            </a:r>
          </a:p>
          <a:p>
            <a:r>
              <a:rPr lang="en-US" sz="1350" dirty="0"/>
              <a:t>1382 Bytes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9764" y="4012051"/>
            <a:ext cx="11310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Quantization </a:t>
            </a:r>
          </a:p>
          <a:p>
            <a:r>
              <a:rPr lang="en-US" sz="1350" dirty="0"/>
              <a:t>Level 20</a:t>
            </a:r>
          </a:p>
          <a:p>
            <a:r>
              <a:rPr lang="en-US" sz="1350" dirty="0"/>
              <a:t>732 Bytes</a:t>
            </a:r>
          </a:p>
        </p:txBody>
      </p:sp>
      <p:pic>
        <p:nvPicPr>
          <p:cNvPr id="17" name="Picture 16" descr="lena_cann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69341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8008" y="4006731"/>
            <a:ext cx="9579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Canny</a:t>
            </a:r>
          </a:p>
          <a:p>
            <a:r>
              <a:rPr lang="en-US" sz="1350" dirty="0"/>
              <a:t>1268 Bytes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8007" y="4697760"/>
            <a:ext cx="8697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</a:t>
            </a:r>
          </a:p>
          <a:p>
            <a:r>
              <a:rPr lang="en-US" sz="1350" dirty="0"/>
              <a:t>Coding:</a:t>
            </a:r>
          </a:p>
          <a:p>
            <a:r>
              <a:rPr lang="en-US" sz="1350" dirty="0"/>
              <a:t>427 Bytes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9" y="1402947"/>
            <a:ext cx="4084983" cy="129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Today’s talk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1703980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Constraint data type (DCOSS 16)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Make use of hardware (IOTDI 17)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3" y="2939287"/>
            <a:ext cx="2733627" cy="16690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399" y="2318318"/>
          <a:ext cx="6538664" cy="253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66"/>
                <a:gridCol w="1634666"/>
                <a:gridCol w="1634666"/>
                <a:gridCol w="1634666"/>
              </a:tblGrid>
              <a:tr h="811701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Binary Image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Color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Result small enough for</a:t>
                      </a:r>
                      <a:r>
                        <a:rPr lang="en-US" sz="1500" baseline="0" dirty="0" smtClean="0"/>
                        <a:t> BLE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Chain-coding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JPEG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Shapiro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Lu et al.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  <a:tr h="34405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Our method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5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44" y="237743"/>
            <a:ext cx="5422277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9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ch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6626" r="9593" b="12048"/>
          <a:stretch/>
        </p:blipFill>
        <p:spPr>
          <a:xfrm>
            <a:off x="1227018" y="1986777"/>
            <a:ext cx="2328182" cy="183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spir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8" y="4252845"/>
            <a:ext cx="6408032" cy="15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3" y="2216124"/>
            <a:ext cx="1387778" cy="13675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7722" y="1952443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94879" y="2216125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7521" y="3333568"/>
            <a:ext cx="180190" cy="199199"/>
          </a:xfrm>
          <a:prstGeom prst="roundRec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54445" y="3073680"/>
            <a:ext cx="180190" cy="199199"/>
          </a:xfrm>
          <a:prstGeom prst="roundRect">
            <a:avLst/>
          </a:prstGeom>
          <a:noFill/>
          <a:ln w="28575" cmpd="sng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26943" y="2488565"/>
            <a:ext cx="180190" cy="199199"/>
          </a:xfrm>
          <a:prstGeom prst="roundRect">
            <a:avLst/>
          </a:prstGeom>
          <a:noFill/>
          <a:ln w="28575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558ED5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9" idx="1"/>
          </p:cNvCxnSpPr>
          <p:nvPr/>
        </p:nvCxnSpPr>
        <p:spPr>
          <a:xfrm>
            <a:off x="2927911" y="2052043"/>
            <a:ext cx="1566968" cy="263681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2"/>
            <a:endCxn id="10" idx="2"/>
          </p:cNvCxnSpPr>
          <p:nvPr/>
        </p:nvCxnSpPr>
        <p:spPr>
          <a:xfrm rot="16200000" flipH="1">
            <a:off x="3252155" y="1737304"/>
            <a:ext cx="1381124" cy="2209799"/>
          </a:xfrm>
          <a:prstGeom prst="curvedConnector3">
            <a:avLst>
              <a:gd name="adj1" fmla="val 1124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2" idx="1"/>
          </p:cNvCxnSpPr>
          <p:nvPr/>
        </p:nvCxnSpPr>
        <p:spPr>
          <a:xfrm rot="5400000" flipH="1" flipV="1">
            <a:off x="3393383" y="1439320"/>
            <a:ext cx="684714" cy="2982403"/>
          </a:xfrm>
          <a:prstGeom prst="curvedConnector4">
            <a:avLst>
              <a:gd name="adj1" fmla="val -25040"/>
              <a:gd name="adj2" fmla="val 5151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6645" y="1818634"/>
            <a:ext cx="2503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Patches are matched based on Structural Similarity (SSIM) </a:t>
            </a:r>
          </a:p>
          <a:p>
            <a:pPr marL="214313" indent="-214313">
              <a:buFont typeface="Arial"/>
              <a:buChar char="•"/>
            </a:pPr>
            <a:r>
              <a:rPr lang="en-US" sz="1500" b="1" dirty="0">
                <a:latin typeface="Helvetica"/>
                <a:cs typeface="Helvetica"/>
              </a:rPr>
              <a:t>Beacons store / broadcast indices of patches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Patch-based compression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Set of spiral patches derived from K-means clustering</a:t>
            </a:r>
          </a:p>
          <a:p>
            <a:endParaRPr lang="en-US" dirty="0"/>
          </a:p>
        </p:txBody>
      </p:sp>
      <p:pic>
        <p:nvPicPr>
          <p:cNvPr id="4" name="Picture 3" descr="patches_k_means_with_thresholding_throwing_out_multiple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2588310"/>
            <a:ext cx="3791770" cy="3127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2837" y="2795092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2837" y="4103537"/>
            <a:ext cx="3192201" cy="13084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1" y="4195440"/>
            <a:ext cx="3937000" cy="1206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Compression result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twos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2" y="1920478"/>
            <a:ext cx="3626151" cy="1432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10" y="3695800"/>
            <a:ext cx="3686283" cy="18981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28160" y="4165002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835394" y="3280301"/>
            <a:ext cx="230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CR: compression ratio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slide talk about the size computation of JPEG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JPEG compression process? </a:t>
            </a:r>
          </a:p>
          <a:p>
            <a:r>
              <a:rPr lang="en-US" dirty="0" smtClean="0"/>
              <a:t>What is the formula of computing the JPEG?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Process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lgo_overview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784017"/>
            <a:ext cx="3733500" cy="39515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71070" y="1746993"/>
            <a:ext cx="83729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8369" y="1784018"/>
            <a:ext cx="1245482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45667" y="1793641"/>
            <a:ext cx="1894389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0241" y="1746992"/>
            <a:ext cx="3768674" cy="1256109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71070" y="3127869"/>
            <a:ext cx="1674597" cy="113049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19244" y="3003102"/>
            <a:ext cx="2110607" cy="1275355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4020" y="4258366"/>
            <a:ext cx="2449928" cy="127788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images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9" y="1673967"/>
            <a:ext cx="4794062" cy="42438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0352" y="1870425"/>
            <a:ext cx="3788777" cy="2474807"/>
          </a:xfrm>
          <a:prstGeom prst="roundRect">
            <a:avLst>
              <a:gd name="adj" fmla="val 5248"/>
            </a:avLst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1285" y="4355700"/>
            <a:ext cx="3548054" cy="43963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1284" y="4795336"/>
            <a:ext cx="3767846" cy="701327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9129" y="1922350"/>
            <a:ext cx="2851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Varying parameters (beacon number, image type, k-means settings</a:t>
            </a:r>
            <a:r>
              <a:rPr lang="is-IS" b="1" dirty="0">
                <a:latin typeface="Helvetica"/>
                <a:cs typeface="Helvetica"/>
              </a:rPr>
              <a:t>..)</a:t>
            </a:r>
            <a:endParaRPr lang="en-US" b="1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Plot image quality vs. device lifetime.</a:t>
            </a:r>
          </a:p>
          <a:p>
            <a:r>
              <a:rPr lang="en-US" b="1" dirty="0">
                <a:latin typeface="Helvetica"/>
                <a:cs typeface="Helvetica"/>
              </a:rPr>
              <a:t>Life time is estimated from API. We did not wait 60 months!</a:t>
            </a:r>
          </a:p>
        </p:txBody>
      </p:sp>
      <p:pic>
        <p:nvPicPr>
          <p:cNvPr id="9" name="Picture 8" descr="le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4626608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0" name="Picture 9" descr="satu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pic>
        <p:nvPicPr>
          <p:cNvPr id="12" name="Picture 11" descr="ti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7" y="5027897"/>
            <a:ext cx="609600" cy="609600"/>
          </a:xfrm>
          <a:prstGeom prst="rect">
            <a:avLst/>
          </a:prstGeom>
          <a:ln>
            <a:solidFill>
              <a:srgbClr val="948A54"/>
            </a:solidFill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24" y="2012023"/>
            <a:ext cx="5102779" cy="2477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624" y="4764408"/>
            <a:ext cx="48055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Adding more Beacons gives a better image quality, but when the number of Beacons is larger than 3 the improvement is not significant.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plo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45" y="2075455"/>
            <a:ext cx="6354555" cy="2246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24" y="4764408"/>
            <a:ext cx="480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K-means on multiple spiral patches performs better than using single spiral. K-means on MNIST patches  outperforms K-means on spiral patches on the Alpha-Numeric dataset.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s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t="-31595" r="-13971" b="1"/>
          <a:stretch/>
        </p:blipFill>
        <p:spPr>
          <a:xfrm>
            <a:off x="2354583" y="2609794"/>
            <a:ext cx="4812330" cy="2634926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6344" y="237744"/>
            <a:ext cx="7590978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Reading-writing into Beacon</a:t>
            </a:r>
          </a:p>
        </p:txBody>
      </p:sp>
      <p:pic>
        <p:nvPicPr>
          <p:cNvPr id="9" name="Picture 8" descr="drawn_img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83" y="2144762"/>
            <a:ext cx="4536248" cy="611579"/>
          </a:xfrm>
          <a:prstGeom prst="rect">
            <a:avLst/>
          </a:prstGeom>
        </p:spPr>
      </p:pic>
      <p:sp>
        <p:nvSpPr>
          <p:cNvPr id="3" name="Up-Down Arrow 2"/>
          <p:cNvSpPr/>
          <p:nvPr/>
        </p:nvSpPr>
        <p:spPr>
          <a:xfrm rot="1043354">
            <a:off x="3484245" y="2589230"/>
            <a:ext cx="167678" cy="1996391"/>
          </a:xfrm>
          <a:prstGeom prst="upDownArrow">
            <a:avLst>
              <a:gd name="adj1" fmla="val 50000"/>
              <a:gd name="adj2" fmla="val 9816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393" y="5244719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12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7" y="1930029"/>
            <a:ext cx="2705732" cy="1396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6172200" cy="85725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Navigation test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 descr="us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9" y="3618045"/>
            <a:ext cx="3020170" cy="217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8" y="1930029"/>
            <a:ext cx="2990850" cy="3952875"/>
          </a:xfrm>
          <a:prstGeom prst="rect">
            <a:avLst/>
          </a:prstGeom>
        </p:spPr>
      </p:pic>
      <p:sp>
        <p:nvSpPr>
          <p:cNvPr id="5" name="Smiley Face 4"/>
          <p:cNvSpPr/>
          <p:nvPr/>
        </p:nvSpPr>
        <p:spPr>
          <a:xfrm>
            <a:off x="3727639" y="309541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miley Face 7"/>
          <p:cNvSpPr/>
          <p:nvPr/>
        </p:nvSpPr>
        <p:spPr>
          <a:xfrm>
            <a:off x="2141047" y="5399787"/>
            <a:ext cx="239711" cy="231322"/>
          </a:xfrm>
          <a:prstGeom prst="smileyFac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621" y="3754118"/>
            <a:ext cx="323831" cy="32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619" y="3812075"/>
            <a:ext cx="32374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516" y="4420867"/>
            <a:ext cx="334717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98" y="3842499"/>
            <a:ext cx="324752" cy="3274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792" y="3853462"/>
            <a:ext cx="326463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966" y="3920015"/>
            <a:ext cx="329184" cy="329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267468" y="1585568"/>
            <a:ext cx="1401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Helvetica"/>
                <a:cs typeface="Helvetica"/>
              </a:rPr>
              <a:t>5 participants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0.00452 -0.06574 0.00903 -0.13125 -0.0059 -0.15602 C -0.02083 -0.18079 -0.04496 -0.14907 -0.08923 -0.14815 C -0.1335 -0.14722 -0.2401 -0.16435 -0.27187 -0.15069 C -0.30364 -0.13704 -0.27847 -0.09722 -0.27986 -0.06597 C -0.28125 -0.03472 -0.28975 0.01898 -0.27986 0.03704 C -0.26996 0.05509 -0.22986 0.03704 -0.22031 0.04236 C -0.21076 0.04769 -0.21649 0.05833 -0.22222 0.06898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6 C -0.01562 -0.00765 -0.03108 -0.01505 0.00399 -0.01853 C 0.03906 -0.022 0.1724 -0.01945 0.21042 -0.0213 C 0.24844 -0.02316 0.22778 0.00254 0.23212 -0.02917 C 0.23646 -0.06089 0.23629 -0.13635 0.23611 -0.21158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Color image: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of interest 	</a:t>
            </a:r>
          </a:p>
          <a:p>
            <a:pPr lvl="1"/>
            <a:r>
              <a:rPr lang="en-US" dirty="0" smtClean="0"/>
              <a:t>Foreground, adaptive encoding:  </a:t>
            </a:r>
          </a:p>
          <a:p>
            <a:pPr lvl="2"/>
            <a:r>
              <a:rPr lang="en-US" dirty="0" smtClean="0"/>
              <a:t>DCT </a:t>
            </a:r>
          </a:p>
          <a:p>
            <a:pPr lvl="2"/>
            <a:r>
              <a:rPr lang="en-US" dirty="0" smtClean="0"/>
              <a:t>Wavelet</a:t>
            </a:r>
          </a:p>
          <a:p>
            <a:pPr lvl="2"/>
            <a:r>
              <a:rPr lang="en-US" dirty="0" smtClean="0"/>
              <a:t>Triangle mesh </a:t>
            </a:r>
          </a:p>
          <a:p>
            <a:pPr lvl="1"/>
            <a:r>
              <a:rPr lang="en-US" dirty="0" smtClean="0"/>
              <a:t>Background:</a:t>
            </a:r>
          </a:p>
          <a:p>
            <a:pPr lvl="2"/>
            <a:r>
              <a:rPr lang="en-US" dirty="0" smtClean="0"/>
              <a:t>Down sample -&gt; DCT</a:t>
            </a:r>
            <a:endParaRPr lang="en-US" dirty="0"/>
          </a:p>
        </p:txBody>
      </p:sp>
      <p:pic>
        <p:nvPicPr>
          <p:cNvPr id="6" name="Picture 5" descr="thr_40_size_10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368520"/>
            <a:ext cx="609600" cy="609600"/>
          </a:xfrm>
          <a:prstGeom prst="rect">
            <a:avLst/>
          </a:prstGeom>
        </p:spPr>
      </p:pic>
      <p:pic>
        <p:nvPicPr>
          <p:cNvPr id="7" name="Picture 6" descr="thr_3_size_483.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2997761"/>
            <a:ext cx="609600" cy="609600"/>
          </a:xfrm>
          <a:prstGeom prst="rect">
            <a:avLst/>
          </a:prstGeom>
        </p:spPr>
      </p:pic>
      <p:pic>
        <p:nvPicPr>
          <p:cNvPr id="8" name="Picture 7" descr="numtri_8_size_18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89" y="3627002"/>
            <a:ext cx="609600" cy="609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an accurate segmentation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a good encoding method for foreground region</a:t>
            </a:r>
            <a:endParaRPr lang="en-US" dirty="0"/>
          </a:p>
        </p:txBody>
      </p:sp>
      <p:pic>
        <p:nvPicPr>
          <p:cNvPr id="5" name="Picture 4" descr="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8" y="2681697"/>
            <a:ext cx="6136151" cy="10431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Image encoding</a:t>
            </a:r>
          </a:p>
        </p:txBody>
      </p:sp>
      <p:pic>
        <p:nvPicPr>
          <p:cNvPr id="5" name="Content Placeholder 4" descr="encoding_detail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1168" y="2087428"/>
            <a:ext cx="6172200" cy="3394472"/>
          </a:xfrm>
        </p:spPr>
      </p:pic>
      <p:sp>
        <p:nvSpPr>
          <p:cNvPr id="19" name="Rectangular Callout 18"/>
          <p:cNvSpPr/>
          <p:nvPr/>
        </p:nvSpPr>
        <p:spPr>
          <a:xfrm>
            <a:off x="5108826" y="1829969"/>
            <a:ext cx="2892175" cy="1739522"/>
          </a:xfrm>
          <a:prstGeom prst="wedgeRectCallout">
            <a:avLst>
              <a:gd name="adj1" fmla="val -63860"/>
              <a:gd name="adj2" fmla="val 591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594611" y="4054144"/>
            <a:ext cx="698201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22270" y="3840391"/>
            <a:ext cx="579377" cy="287094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5863" y="3646279"/>
            <a:ext cx="780299" cy="213753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1181524" y="3840391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Reduce frequency component coefficients / quantization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1" name="Curved Connector 10"/>
          <p:cNvCxnSpPr>
            <a:endCxn id="6" idx="1"/>
          </p:cNvCxnSpPr>
          <p:nvPr/>
        </p:nvCxnSpPr>
        <p:spPr>
          <a:xfrm flipV="1">
            <a:off x="2102279" y="4161020"/>
            <a:ext cx="492330" cy="106877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102281" y="3891793"/>
            <a:ext cx="1190531" cy="149219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5156044" y="3683233"/>
            <a:ext cx="1119473" cy="59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Reduce mesh density</a:t>
            </a:r>
          </a:p>
          <a:p>
            <a:pPr marL="0" indent="0">
              <a:buNone/>
            </a:pPr>
            <a:endParaRPr lang="en-US" sz="1200" dirty="0"/>
          </a:p>
        </p:txBody>
      </p:sp>
      <p:cxnSp>
        <p:nvCxnSpPr>
          <p:cNvPr id="15" name="Curved Connector 14"/>
          <p:cNvCxnSpPr>
            <a:endCxn id="9" idx="3"/>
          </p:cNvCxnSpPr>
          <p:nvPr/>
        </p:nvCxnSpPr>
        <p:spPr>
          <a:xfrm rot="10800000">
            <a:off x="4746160" y="3753155"/>
            <a:ext cx="379439" cy="87236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triangularization_proce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b="1878"/>
          <a:stretch>
            <a:fillRect/>
          </a:stretch>
        </p:blipFill>
        <p:spPr>
          <a:xfrm>
            <a:off x="5179764" y="1892106"/>
            <a:ext cx="2757946" cy="1626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8" grpId="0" animBg="1"/>
      <p:bldP spid="9" grpId="0" animBg="1"/>
      <p:bldP spid="10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System</a:t>
            </a:r>
          </a:p>
        </p:txBody>
      </p:sp>
      <p:pic>
        <p:nvPicPr>
          <p:cNvPr id="5" name="Content Placeholder 4" descr="image_processing_proces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r="-5663"/>
          <a:stretch>
            <a:fillRect/>
          </a:stretch>
        </p:blipFill>
        <p:spPr>
          <a:xfrm>
            <a:off x="1967078" y="2281758"/>
            <a:ext cx="5460684" cy="3003166"/>
          </a:xfrm>
        </p:spPr>
      </p:pic>
      <p:sp>
        <p:nvSpPr>
          <p:cNvPr id="6" name="Rounded Rectangle 5"/>
          <p:cNvSpPr/>
          <p:nvPr/>
        </p:nvSpPr>
        <p:spPr>
          <a:xfrm>
            <a:off x="2943709" y="3572938"/>
            <a:ext cx="772115" cy="35813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3715826" y="3037406"/>
            <a:ext cx="1797049" cy="812804"/>
          </a:xfrm>
          <a:prstGeom prst="curvedConnector3">
            <a:avLst>
              <a:gd name="adj1" fmla="val 2650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5498163" y="2573543"/>
            <a:ext cx="1477881" cy="5915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How to find a good pair of images?</a:t>
            </a:r>
          </a:p>
          <a:p>
            <a:pPr marL="0" indent="0">
              <a:buNone/>
            </a:pPr>
            <a:r>
              <a:rPr lang="en-US" sz="1200" dirty="0"/>
              <a:t>- Use IMU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Problem of Interest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Develop a new compression strategy for systems with extreme bandwidth limitation.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6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6344" y="1563307"/>
            <a:ext cx="7886700" cy="4351338"/>
          </a:xfrm>
        </p:spPr>
        <p:txBody>
          <a:bodyPr/>
          <a:lstStyle/>
          <a:p>
            <a:r>
              <a:rPr lang="en-US" dirty="0" smtClean="0"/>
              <a:t>XXX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IMU-guided view capture</a:t>
            </a:r>
          </a:p>
          <a:p>
            <a:pPr lvl="1"/>
            <a:r>
              <a:rPr lang="en-US" altLang="zh-CN" dirty="0" smtClean="0"/>
              <a:t>Sensor readings: rotation vector, acceleration vector</a:t>
            </a:r>
          </a:p>
          <a:p>
            <a:pPr lvl="1"/>
            <a:r>
              <a:rPr lang="en-US" altLang="zh-CN" dirty="0" smtClean="0"/>
              <a:t>Train a decision tree model</a:t>
            </a:r>
          </a:p>
          <a:p>
            <a:pPr lvl="1"/>
            <a:r>
              <a:rPr lang="en-US" altLang="zh-CN" dirty="0" smtClean="0"/>
              <a:t>Use the model and IMU reading to predict the good pair of images</a:t>
            </a:r>
          </a:p>
        </p:txBody>
      </p:sp>
      <p:pic>
        <p:nvPicPr>
          <p:cNvPr id="3" name="Picture 2" descr="accurac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06" y="4135922"/>
            <a:ext cx="3300789" cy="1488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7" name="Content Placeholder 6" descr="gri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75" y="1825625"/>
            <a:ext cx="4374249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cropped_vs_jpeg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451894"/>
            <a:ext cx="5346700" cy="3098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3189" y="3212410"/>
            <a:ext cx="774501" cy="544313"/>
          </a:xfrm>
          <a:prstGeom prst="round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pic>
        <p:nvPicPr>
          <p:cNvPr id="5" name="Content Placeholder 4" descr="diff_types_croppe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33" b="-12133"/>
          <a:stretch>
            <a:fillRect/>
          </a:stretch>
        </p:blipFill>
        <p:spPr>
          <a:xfrm>
            <a:off x="3815547" y="1776664"/>
            <a:ext cx="3376863" cy="1857144"/>
          </a:xfrm>
        </p:spPr>
      </p:pic>
      <p:pic>
        <p:nvPicPr>
          <p:cNvPr id="6" name="Picture 5" descr="diff_n_beacons_cropp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96" y="3633808"/>
            <a:ext cx="3694853" cy="1685153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374342" y="2069268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image type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74342" y="3752806"/>
            <a:ext cx="3300298" cy="11371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75" dirty="0"/>
              <a:t>Varying number of </a:t>
            </a:r>
          </a:p>
          <a:p>
            <a:pPr marL="0" indent="0">
              <a:buNone/>
            </a:pPr>
            <a:r>
              <a:rPr lang="en-US" sz="1875" dirty="0"/>
              <a:t>beacons</a:t>
            </a:r>
          </a:p>
          <a:p>
            <a:pPr marL="0" indent="0">
              <a:buNone/>
            </a:pPr>
            <a:endParaRPr lang="en-US" sz="18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Evaluation (User Study)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Recognize objects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tudy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6" y="3662397"/>
            <a:ext cx="3719510" cy="1447141"/>
          </a:xfrm>
          <a:prstGeom prst="rect">
            <a:avLst/>
          </a:prstGeom>
        </p:spPr>
      </p:pic>
      <p:pic>
        <p:nvPicPr>
          <p:cNvPr id="5" name="Picture 4" descr="confu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7" y="2542209"/>
            <a:ext cx="2965622" cy="1051434"/>
          </a:xfrm>
          <a:prstGeom prst="rect">
            <a:avLst/>
          </a:prstGeom>
        </p:spPr>
      </p:pic>
      <p:pic>
        <p:nvPicPr>
          <p:cNvPr id="7" name="Picture 6" descr="compression_m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78" y="3744485"/>
            <a:ext cx="2002990" cy="19911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5" y="1920480"/>
            <a:ext cx="5630924" cy="2145596"/>
          </a:xfrm>
          <a:prstGeom prst="rect">
            <a:avLst/>
          </a:prstGeom>
        </p:spPr>
      </p:pic>
      <p:pic>
        <p:nvPicPr>
          <p:cNvPr id="10" name="Picture 9" descr="phot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59331"/>
            <a:ext cx="6750697" cy="181663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6343" y="237744"/>
            <a:ext cx="8200579" cy="133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Another example: augmented reality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172200" y="5738814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545341-E214-1846-89C6-3D128B912387}" type="slidenum">
              <a:rPr lang="en-US" sz="900"/>
              <a:pPr/>
              <a:t>76</a:t>
            </a:fld>
            <a:endParaRPr lang="en-US" sz="9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2" y="2928496"/>
            <a:ext cx="5630924" cy="21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8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to store in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motion avatar </a:t>
            </a:r>
          </a:p>
          <a:p>
            <a:endParaRPr lang="en-US" dirty="0" smtClean="0"/>
          </a:p>
          <a:p>
            <a:r>
              <a:rPr lang="en-US" dirty="0" smtClean="0"/>
              <a:t>Camera visual feature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77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3D object motion using basic shapes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XXX diagram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92465"/>
            <a:ext cx="6042991" cy="45322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8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6756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Reducing the number of features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1945413"/>
            <a:ext cx="4943613" cy="491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7" y="3337824"/>
            <a:ext cx="3238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62129"/>
            <a:ext cx="6362700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80" y="4097340"/>
            <a:ext cx="628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237744"/>
            <a:ext cx="78867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Method Summary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system </a:t>
            </a:r>
            <a:r>
              <a:rPr lang="en-US" dirty="0"/>
              <a:t>for </a:t>
            </a:r>
            <a:r>
              <a:rPr lang="en-US" dirty="0" smtClean="0"/>
              <a:t>multimedia data </a:t>
            </a:r>
            <a:r>
              <a:rPr lang="en-US" dirty="0"/>
              <a:t>storage / broadcast </a:t>
            </a:r>
            <a:r>
              <a:rPr lang="en-US" dirty="0" smtClean="0"/>
              <a:t>via BLE</a:t>
            </a:r>
          </a:p>
          <a:p>
            <a:r>
              <a:rPr lang="en-US" dirty="0" smtClean="0"/>
              <a:t>Identify the content of interest </a:t>
            </a:r>
          </a:p>
          <a:p>
            <a:r>
              <a:rPr lang="en-US" dirty="0" smtClean="0"/>
              <a:t>Make use of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2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I explained the data compression techniques for systems with mismatch on the quality requirement on the region of interest, the mismatch on energy constraints and the mismatch on frame resolution. </a:t>
            </a:r>
          </a:p>
          <a:p>
            <a:r>
              <a:rPr lang="en-US" dirty="0">
                <a:latin typeface="Calibri (Body)"/>
                <a:cs typeface="Calibri (Body)"/>
              </a:rPr>
              <a:t>The compression techniques uses the same approach: prioritizing content of interest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3"/>
            <a:ext cx="487971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089" y="1495731"/>
            <a:ext cx="5434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Published:</a:t>
            </a:r>
            <a:endParaRPr lang="en-US" sz="1050" dirty="0"/>
          </a:p>
          <a:p>
            <a:pPr marL="3429"/>
            <a:r>
              <a:rPr lang="en-US" altLang="zh-CN" sz="1050" dirty="0"/>
              <a:t>1. </a:t>
            </a:r>
            <a:r>
              <a:rPr lang="en-US" sz="1050" dirty="0"/>
              <a:t>Shao, C., </a:t>
            </a:r>
            <a:r>
              <a:rPr lang="en-US" sz="1050" dirty="0" err="1"/>
              <a:t>Zhong</a:t>
            </a:r>
            <a:r>
              <a:rPr lang="en-US" sz="1050" dirty="0"/>
              <a:t>, A.,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(2015). Analysis‐preserving video microscopy compression via correlation and mathematical morphology. Microscopy research and technique, 78(12), 1055-1061.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2. Shao, C., </a:t>
            </a:r>
            <a:r>
              <a:rPr lang="en-US" sz="1050" dirty="0" err="1"/>
              <a:t>Nirjon</a:t>
            </a:r>
            <a:r>
              <a:rPr lang="en-US" sz="1050" dirty="0"/>
              <a:t>, S., &amp; </a:t>
            </a:r>
            <a:r>
              <a:rPr lang="en-US" sz="1050" dirty="0" err="1"/>
              <a:t>Frahm</a:t>
            </a:r>
            <a:r>
              <a:rPr lang="en-US" sz="1050" dirty="0"/>
              <a:t>, J. M. (2016, May). Years-Long Binary Image Broadcast using Bluetooth Low Energy Beacons. In Distributed Computing in Sensor Systems (DCOSS), 2016 International Conference on (pp. 225-232). IEEE.</a:t>
            </a:r>
          </a:p>
          <a:p>
            <a:pPr marL="3429"/>
            <a:endParaRPr lang="en-US" sz="1050" dirty="0"/>
          </a:p>
          <a:p>
            <a:pPr marL="3429"/>
            <a:r>
              <a:rPr lang="en-US" sz="1050" dirty="0"/>
              <a:t>3. Shao, C., &amp; </a:t>
            </a:r>
            <a:r>
              <a:rPr lang="en-US" sz="1050" dirty="0" err="1"/>
              <a:t>Nirjon</a:t>
            </a:r>
            <a:r>
              <a:rPr lang="en-US" sz="1050" dirty="0"/>
              <a:t>, S. (2017) </a:t>
            </a:r>
            <a:r>
              <a:rPr lang="en-US" sz="1050" dirty="0" err="1"/>
              <a:t>ImageBeacon</a:t>
            </a:r>
            <a:r>
              <a:rPr lang="en-US" sz="1050" dirty="0"/>
              <a:t>: Broadcasting Color Images over Connectionless Bluetooth LE Packets. In Proc. of 2nd IEEE International Conference on Internet-of-Things Design and Implementation (</a:t>
            </a:r>
            <a:r>
              <a:rPr lang="en-US" sz="1050" dirty="0" err="1"/>
              <a:t>IoTDI</a:t>
            </a:r>
            <a:r>
              <a:rPr lang="en-US" sz="1050" dirty="0"/>
              <a:t> 2017), 12 </a:t>
            </a:r>
            <a:r>
              <a:rPr lang="en-US" sz="1050" dirty="0" err="1"/>
              <a:t>pg</a:t>
            </a:r>
            <a:r>
              <a:rPr lang="en-US" sz="1050" dirty="0"/>
              <a:t>, </a:t>
            </a:r>
          </a:p>
          <a:p>
            <a:endParaRPr lang="en-US" sz="1050" dirty="0"/>
          </a:p>
          <a:p>
            <a:r>
              <a:rPr lang="en-US" sz="1050" b="1" dirty="0"/>
              <a:t>Under Submission/In Preparation:</a:t>
            </a:r>
          </a:p>
          <a:p>
            <a:r>
              <a:rPr lang="en-US" sz="1050" dirty="0"/>
              <a:t>4. Shao, C., </a:t>
            </a:r>
            <a:r>
              <a:rPr lang="en-US" sz="1050" dirty="0" err="1"/>
              <a:t>Cribb</a:t>
            </a:r>
            <a:r>
              <a:rPr lang="en-US" sz="1050" dirty="0"/>
              <a:t>, J., Osborne, L. D., O'Brien, E. T., Superfine, R., ... &amp; Taylor, R. M. Analysis‐aware video microscopy compression, Microscopy research and technique </a:t>
            </a:r>
          </a:p>
          <a:p>
            <a:endParaRPr lang="en-US" sz="1050" dirty="0"/>
          </a:p>
          <a:p>
            <a:r>
              <a:rPr lang="en-US" sz="1050" dirty="0"/>
              <a:t>5. Shao, C., Islam, B., &amp; </a:t>
            </a:r>
            <a:r>
              <a:rPr lang="en-US" sz="1050" dirty="0" err="1"/>
              <a:t>Nirjon</a:t>
            </a:r>
            <a:r>
              <a:rPr lang="en-US" sz="1050" dirty="0"/>
              <a:t>, S. MARBLE: Mobile Augmented Reality Using BLE Beacons</a:t>
            </a:r>
          </a:p>
          <a:p>
            <a:endParaRPr lang="en-US" sz="1050" dirty="0"/>
          </a:p>
          <a:p>
            <a:r>
              <a:rPr lang="en-US" sz="1050" dirty="0"/>
              <a:t>6. Shao, C. et al, Optimal Temporal Slice Size for Streaming Regions of High Resolution Video</a:t>
            </a:r>
          </a:p>
          <a:p>
            <a:endParaRPr lang="en-US" sz="1050" dirty="0"/>
          </a:p>
          <a:p>
            <a:r>
              <a:rPr lang="en-US" sz="1050" b="1" dirty="0"/>
              <a:t>Other work as coauthor: </a:t>
            </a:r>
          </a:p>
          <a:p>
            <a:r>
              <a:rPr lang="en-US" sz="1050" dirty="0"/>
              <a:t>7. </a:t>
            </a:r>
            <a:r>
              <a:rPr lang="en-US" sz="1050" dirty="0" err="1"/>
              <a:t>Cribb</a:t>
            </a:r>
            <a:r>
              <a:rPr lang="en-US" sz="1050" dirty="0"/>
              <a:t>, J.A., Osborne, L.D., </a:t>
            </a:r>
            <a:r>
              <a:rPr lang="en-US" sz="1050" dirty="0" err="1"/>
              <a:t>Beicker</a:t>
            </a:r>
            <a:r>
              <a:rPr lang="en-US" sz="1050" dirty="0"/>
              <a:t>, K., </a:t>
            </a:r>
            <a:r>
              <a:rPr lang="en-US" sz="1050" dirty="0" err="1"/>
              <a:t>Psioda</a:t>
            </a:r>
            <a:r>
              <a:rPr lang="en-US" sz="1050" dirty="0"/>
              <a:t>, M., Chen, J., O’Brien, E.T., Taylor II, R.M., </a:t>
            </a:r>
            <a:r>
              <a:rPr lang="en-US" sz="1050" dirty="0" err="1"/>
              <a:t>Vicci</a:t>
            </a:r>
            <a:r>
              <a:rPr lang="en-US" sz="1050" dirty="0"/>
              <a:t>, L., Hsiao, J.P.L., Shao, C. and </a:t>
            </a:r>
            <a:r>
              <a:rPr lang="en-US" sz="1050" dirty="0" err="1"/>
              <a:t>Falvo</a:t>
            </a:r>
            <a:r>
              <a:rPr lang="en-US" sz="1050" dirty="0"/>
              <a:t>, M., 2016. An automated high-throughput array microscope for cancer cell mechanics. Scientific reports, 6.</a:t>
            </a:r>
          </a:p>
          <a:p>
            <a:endParaRPr lang="en-US" sz="1050" dirty="0"/>
          </a:p>
          <a:p>
            <a:r>
              <a:rPr lang="en-US" sz="1050" dirty="0"/>
              <a:t>([1, 4, 7]: region of interest mismatch; [2, 3, 5]: energy constraint mismatch; [6]: resolution mismatch)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6344" y="237744"/>
            <a:ext cx="4882896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442" y="3228589"/>
            <a:ext cx="5697606" cy="6510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  <a:p>
            <a:endParaRPr lang="en-US" sz="4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500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  <a:p>
            <a:endParaRPr lang="en-US"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470" y="1528633"/>
            <a:ext cx="6127181" cy="34003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Three new types of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video/image generator and consumer start to appear in modern multimedia systems that make current compression strategy inefficient. They are </a:t>
            </a:r>
            <a:r>
              <a:rPr lang="en-US" dirty="0">
                <a:solidFill>
                  <a:srgbClr val="FF0000"/>
                </a:solidFill>
              </a:rPr>
              <a:t>the mismatch on the quality requirement on the region of interest, the mismatch between energy constraints and the mismatch on frame resolution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Prioritizing the content of interest </a:t>
            </a:r>
            <a:r>
              <a:rPr lang="en-US" dirty="0"/>
              <a:t>in these systems leads to new compression algorithms that give better compression ratio than standard methods with the same quality compressed data for the application.</a:t>
            </a:r>
            <a:endParaRPr lang="en-US" sz="1725" dirty="0">
              <a:latin typeface="Helvetica"/>
              <a:cs typeface="Helvetic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6344" y="237744"/>
            <a:ext cx="4661449" cy="11147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Thesis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7755-D871-3243-875F-265DFA9F1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12281</TotalTime>
  <Words>4265</Words>
  <Application>Microsoft Macintosh PowerPoint</Application>
  <PresentationFormat>On-screen Show (4:3)</PresentationFormat>
  <Paragraphs>779</Paragraphs>
  <Slides>85</Slides>
  <Notes>65</Notes>
  <HiddenSlides>0</HiddenSlides>
  <MMClips>9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Calibri</vt:lpstr>
      <vt:lpstr>Calibri (Body)</vt:lpstr>
      <vt:lpstr>Calibri Light</vt:lpstr>
      <vt:lpstr>DengXian</vt:lpstr>
      <vt:lpstr>Gill Sans</vt:lpstr>
      <vt:lpstr>Helvetica</vt:lpstr>
      <vt:lpstr>Mangal</vt:lpstr>
      <vt:lpstr>Serif</vt:lpstr>
      <vt:lpstr>Times New Roman</vt:lpstr>
      <vt:lpstr>Zapf Dingbats</vt:lpstr>
      <vt:lpstr>宋体</vt:lpstr>
      <vt:lpstr>等线</vt:lpstr>
      <vt:lpstr>Arial</vt:lpstr>
      <vt:lpstr>Office Theme</vt:lpstr>
      <vt:lpstr>Document</vt:lpstr>
      <vt:lpstr>Equation</vt:lpstr>
      <vt:lpstr>Generic Framework for Prioritizing Content of Interest in Multimedia Data Compression</vt:lpstr>
      <vt:lpstr>Background</vt:lpstr>
      <vt:lpstr>Big picture idea</vt:lpstr>
      <vt:lpstr>Motivating example</vt:lpstr>
      <vt:lpstr>Motivating Example</vt:lpstr>
      <vt:lpstr>A slide talk about the size computation of JPEG</vt:lpstr>
      <vt:lpstr>Problem of Interest</vt:lpstr>
      <vt:lpstr>Summary</vt:lpstr>
      <vt:lpstr>PowerPoint Presentation</vt:lpstr>
      <vt:lpstr>Challenges</vt:lpstr>
      <vt:lpstr>Today’s talk</vt:lpstr>
      <vt:lpstr>PowerPoint Presentation</vt:lpstr>
      <vt:lpstr>The Driving problem</vt:lpstr>
      <vt:lpstr>PowerPoint Presentation</vt:lpstr>
      <vt:lpstr>PowerPoint Presentation</vt:lpstr>
      <vt:lpstr>Video Compression</vt:lpstr>
      <vt:lpstr>PowerPoint Presentation</vt:lpstr>
      <vt:lpstr>Approach</vt:lpstr>
      <vt:lpstr>Key Observation </vt:lpstr>
      <vt:lpstr>Modeling of noise</vt:lpstr>
      <vt:lpstr>PowerPoint Presentation</vt:lpstr>
      <vt:lpstr>PowerPoint Presentation</vt:lpstr>
      <vt:lpstr>Approach</vt:lpstr>
      <vt:lpstr>PowerPoint Presentation</vt:lpstr>
      <vt:lpstr>PowerPoint Presentation</vt:lpstr>
      <vt:lpstr>Refine the result: Key Observation </vt:lpstr>
      <vt:lpstr>PowerPoint Presentation</vt:lpstr>
      <vt:lpstr>  Refine the result   Mathematical Morphology</vt:lpstr>
      <vt:lpstr>Big picture</vt:lpstr>
      <vt:lpstr>PowerPoint Presentation</vt:lpstr>
      <vt:lpstr>PowerPoint Presentation</vt:lpstr>
      <vt:lpstr>PowerPoint Presentation</vt:lpstr>
      <vt:lpstr>Results 1: compression ratio</vt:lpstr>
      <vt:lpstr>Result: compression ratio</vt:lpstr>
      <vt:lpstr>Quickly moving foreground objects</vt:lpstr>
      <vt:lpstr>Sliding window</vt:lpstr>
      <vt:lpstr>PowerPoint Presentation</vt:lpstr>
      <vt:lpstr>Lossy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Analysis-Aware compression</vt:lpstr>
      <vt:lpstr>Method Summary </vt:lpstr>
      <vt:lpstr>PowerPoint Presentation</vt:lpstr>
      <vt:lpstr>PowerPoint Presentation</vt:lpstr>
      <vt:lpstr>Background: BLE Beacon technology application</vt:lpstr>
      <vt:lpstr>PowerPoint Presentation</vt:lpstr>
      <vt:lpstr>Challenge: Battery Life constraint</vt:lpstr>
      <vt:lpstr>PowerPoint Presentation</vt:lpstr>
      <vt:lpstr>Challenge: BLE packet format</vt:lpstr>
      <vt:lpstr>Challenge: Conventional compression is not good enough</vt:lpstr>
      <vt:lpstr>Today’s talk</vt:lpstr>
      <vt:lpstr>PowerPoint Presentation</vt:lpstr>
      <vt:lpstr>Patch-based compression</vt:lpstr>
      <vt:lpstr>Patch-based compression</vt:lpstr>
      <vt:lpstr>Compression result</vt:lpstr>
      <vt:lpstr>Overall Process</vt:lpstr>
      <vt:lpstr>Evaluation</vt:lpstr>
      <vt:lpstr>Evaluation</vt:lpstr>
      <vt:lpstr>Evaluation</vt:lpstr>
      <vt:lpstr>PowerPoint Presentation</vt:lpstr>
      <vt:lpstr>Navigation test</vt:lpstr>
      <vt:lpstr>Color image: approach</vt:lpstr>
      <vt:lpstr>Segmentation</vt:lpstr>
      <vt:lpstr>Image encoding</vt:lpstr>
      <vt:lpstr>System</vt:lpstr>
      <vt:lpstr>Video</vt:lpstr>
      <vt:lpstr>Evaluation</vt:lpstr>
      <vt:lpstr>Evaluation</vt:lpstr>
      <vt:lpstr>Evaluation</vt:lpstr>
      <vt:lpstr>Evaluation</vt:lpstr>
      <vt:lpstr>Evaluation (User Study)</vt:lpstr>
      <vt:lpstr>PowerPoint Presentation</vt:lpstr>
      <vt:lpstr>MARBLE</vt:lpstr>
      <vt:lpstr>Data to store in the system</vt:lpstr>
      <vt:lpstr>MARBLE</vt:lpstr>
      <vt:lpstr>MARBLE</vt:lpstr>
      <vt:lpstr>Evaluation</vt:lpstr>
      <vt:lpstr>Method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Shao</dc:creator>
  <cp:lastModifiedBy>Chong Shao</cp:lastModifiedBy>
  <cp:revision>372</cp:revision>
  <dcterms:created xsi:type="dcterms:W3CDTF">2017-02-13T04:25:39Z</dcterms:created>
  <dcterms:modified xsi:type="dcterms:W3CDTF">2017-03-21T16:40:43Z</dcterms:modified>
</cp:coreProperties>
</file>